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  <p:sldId id="276" r:id="rId22"/>
    <p:sldId id="277" r:id="rId23"/>
    <p:sldId id="278" r:id="rId24"/>
    <p:sldId id="283" r:id="rId25"/>
    <p:sldId id="284" r:id="rId26"/>
    <p:sldId id="290" r:id="rId27"/>
    <p:sldId id="285" r:id="rId28"/>
    <p:sldId id="291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ka.by/lib/document/500306635#anchor=%D0%9F%D1%80%D0%B8%D0%BB_6_%D0%A3%D1%82%D0%B2_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ka.by/lib/document/500306635#anchor=%D0%9F%D1%80%D0%B8%D0%BB_7_%D0%A3%D1%82%D0%B2_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ka.by/lib/document/500306635#anchor=%D0%97%D0%B0%D0%B3_%D0%A3%D1%82%D0%B2_1&amp;point=2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ka.by/lib/document/500306635#anchor=%D0%97%D0%B0%D0%B3_%D0%A3%D1%82%D0%B2_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ka.by/lib/document/500306635#anchor=%D0%97%D0%B0%D0%B3_%D0%A3%D1%82%D0%B2_1&amp;point=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ka.by/lib/document/500306635#anchor=%D0%9F%D1%80%D0%B8%D0%BB_5_%D0%A3%D1%82%D0%B2_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EB08D-2E46-373F-DB35-B3BE2A36A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Профессиональная аттестация медицинских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85928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F7CCC6-2DFD-2014-0066-9DF5ABA1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5389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квалификационный лист по форме согласно </a:t>
            </a:r>
            <a:r>
              <a:rPr lang="ru-RU" sz="2400" dirty="0">
                <a:hlinkClick r:id="rId2"/>
              </a:rPr>
              <a:t>приложению 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702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0B6F29-C734-9B20-5CB7-5BCC9E21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7"/>
          <a:stretch>
            <a:fillRect/>
          </a:stretch>
        </p:blipFill>
        <p:spPr>
          <a:xfrm>
            <a:off x="2860340" y="234892"/>
            <a:ext cx="4625741" cy="62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9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FE9C8D-A1DF-EC3A-4679-987B0A52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187"/>
            <a:ext cx="8596668" cy="43551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справку о периоде нахождения в отпуске по беременности и родам, в отпуске по уходу за ребенком до достижения им возраста трех лет (при необходимости)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42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83A165-0C92-BDFA-F966-1856E184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05343"/>
            <a:ext cx="8844171" cy="5236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отчет о профессиональной деятельности по форме согласно </a:t>
            </a:r>
            <a:r>
              <a:rPr lang="ru-RU" sz="2400" dirty="0">
                <a:hlinkClick r:id="rId2"/>
              </a:rPr>
              <a:t>приложению 7</a:t>
            </a:r>
            <a:r>
              <a:rPr lang="ru-RU" sz="2400" dirty="0"/>
              <a:t>, составляемый на работника за три года, предшествующих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207274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1D979-AA02-9708-1287-97816A605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12" y="307177"/>
            <a:ext cx="4585827" cy="64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525118-503D-645C-EA88-595C0E51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8783"/>
            <a:ext cx="8735114" cy="57225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случае изменения места работы за три года (для работников, указанных в части первой </a:t>
            </a:r>
            <a:r>
              <a:rPr lang="ru-RU" sz="2400" dirty="0">
                <a:hlinkClick r:id="rId2"/>
              </a:rPr>
              <a:t>пункта 24</a:t>
            </a:r>
            <a:r>
              <a:rPr lang="ru-RU" sz="2400" dirty="0"/>
              <a:t> настоящей Инструкции, – за два года), предшествующих аттестации, </a:t>
            </a:r>
            <a:r>
              <a:rPr lang="ru-RU" sz="2400" b="1" u="sng" dirty="0"/>
              <a:t>отчет о профессиональной деятельности предоставляется с каждого места работы.</a:t>
            </a:r>
          </a:p>
          <a:p>
            <a:pPr marL="0" indent="0" algn="just">
              <a:buNone/>
            </a:pPr>
            <a:endParaRPr lang="ru-RU" sz="2400" b="1" u="sng" dirty="0"/>
          </a:p>
          <a:p>
            <a:pPr marL="0" indent="0" algn="just">
              <a:buNone/>
            </a:pPr>
            <a:endParaRPr lang="ru-RU" sz="2400" b="1" u="sng" dirty="0"/>
          </a:p>
          <a:p>
            <a:pPr marL="0" indent="0" algn="just">
              <a:buNone/>
            </a:pPr>
            <a:r>
              <a:rPr lang="ru-RU" dirty="0"/>
              <a:t>24. Работники, награжденные в период получения образования нагрудными знаками «</a:t>
            </a:r>
            <a:r>
              <a:rPr lang="ru-RU" dirty="0" err="1"/>
              <a:t>Лаўрэат</a:t>
            </a:r>
            <a:r>
              <a:rPr lang="ru-RU" dirty="0"/>
              <a:t> </a:t>
            </a:r>
            <a:r>
              <a:rPr lang="ru-RU" dirty="0" err="1"/>
              <a:t>спецыяльнага</a:t>
            </a:r>
            <a:r>
              <a:rPr lang="ru-RU" dirty="0"/>
              <a:t> фонду </a:t>
            </a:r>
            <a:r>
              <a:rPr lang="ru-RU" dirty="0" err="1"/>
              <a:t>Прэзідэнта</a:t>
            </a:r>
            <a:r>
              <a:rPr lang="ru-RU" dirty="0"/>
              <a:t> </a:t>
            </a:r>
            <a:r>
              <a:rPr lang="ru-RU" dirty="0" err="1"/>
              <a:t>Рэспублікі</a:t>
            </a:r>
            <a:r>
              <a:rPr lang="ru-RU" dirty="0"/>
              <a:t> Беларусь па </a:t>
            </a:r>
            <a:r>
              <a:rPr lang="ru-RU" dirty="0" err="1"/>
              <a:t>падтрымцы</a:t>
            </a:r>
            <a:r>
              <a:rPr lang="ru-RU" dirty="0"/>
              <a:t> </a:t>
            </a:r>
            <a:r>
              <a:rPr lang="ru-RU" dirty="0" err="1"/>
              <a:t>таленавітай</a:t>
            </a:r>
            <a:r>
              <a:rPr lang="ru-RU" dirty="0"/>
              <a:t> </a:t>
            </a:r>
            <a:r>
              <a:rPr lang="ru-RU" dirty="0" err="1"/>
              <a:t>моладзі</a:t>
            </a:r>
            <a:r>
              <a:rPr lang="ru-RU" dirty="0"/>
              <a:t>» и «</a:t>
            </a:r>
            <a:r>
              <a:rPr lang="ru-RU" dirty="0" err="1"/>
              <a:t>Лаўрэат</a:t>
            </a:r>
            <a:r>
              <a:rPr lang="ru-RU" dirty="0"/>
              <a:t> </a:t>
            </a:r>
            <a:r>
              <a:rPr lang="ru-RU" dirty="0" err="1"/>
              <a:t>спецыяльнага</a:t>
            </a:r>
            <a:r>
              <a:rPr lang="ru-RU" dirty="0"/>
              <a:t> фонду </a:t>
            </a:r>
            <a:r>
              <a:rPr lang="ru-RU" dirty="0" err="1"/>
              <a:t>Прэзідэнта</a:t>
            </a:r>
            <a:r>
              <a:rPr lang="ru-RU" dirty="0"/>
              <a:t> </a:t>
            </a:r>
            <a:r>
              <a:rPr lang="ru-RU" dirty="0" err="1"/>
              <a:t>Рэспублікі</a:t>
            </a:r>
            <a:r>
              <a:rPr lang="ru-RU" dirty="0"/>
              <a:t> Беларусь па </a:t>
            </a:r>
            <a:r>
              <a:rPr lang="ru-RU" dirty="0" err="1"/>
              <a:t>сацыяльнай</a:t>
            </a:r>
            <a:r>
              <a:rPr lang="ru-RU" dirty="0"/>
              <a:t> </a:t>
            </a:r>
            <a:r>
              <a:rPr lang="ru-RU" dirty="0" err="1"/>
              <a:t>падтрымцы</a:t>
            </a:r>
            <a:r>
              <a:rPr lang="ru-RU" dirty="0"/>
              <a:t> </a:t>
            </a:r>
            <a:r>
              <a:rPr lang="ru-RU" dirty="0" err="1"/>
              <a:t>здольных</a:t>
            </a:r>
            <a:r>
              <a:rPr lang="ru-RU" dirty="0"/>
              <a:t> </a:t>
            </a:r>
            <a:r>
              <a:rPr lang="ru-RU" dirty="0" err="1"/>
              <a:t>навучэнцаў</a:t>
            </a:r>
            <a:r>
              <a:rPr lang="ru-RU" dirty="0"/>
              <a:t> і </a:t>
            </a:r>
            <a:r>
              <a:rPr lang="ru-RU" dirty="0" err="1"/>
              <a:t>студэнтаў</a:t>
            </a:r>
            <a:r>
              <a:rPr lang="ru-RU" dirty="0"/>
              <a:t>», </a:t>
            </a:r>
            <a:r>
              <a:rPr lang="ru-RU" b="1" u="sng" dirty="0"/>
              <a:t>включенные в банки данных одаренной и талантливой молодежи, допускаются к аттестации на присвоение второй квалификационной категории при наличии стажа работы по специальности (в должности служащего) не менее одного года после окончания прохождения интернатуры.</a:t>
            </a:r>
            <a:endParaRPr lang="ru-RU" sz="2400" b="1" u="sng" dirty="0"/>
          </a:p>
          <a:p>
            <a:pPr marL="0" indent="0" algn="just">
              <a:buNone/>
            </a:pP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414541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DD425-471E-0329-F0EB-7F26FC49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223707"/>
            <a:ext cx="90726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аттестационную комиссию </a:t>
            </a:r>
            <a:r>
              <a:rPr lang="ru-RU" b="1" u="sng" dirty="0"/>
              <a:t>дополнительно представляются заверенные копии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4F9A2-DC15-D53A-CFF8-21C885D2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0687"/>
            <a:ext cx="8596668" cy="443067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документа об образовании;</a:t>
            </a:r>
          </a:p>
          <a:p>
            <a:pPr algn="just"/>
            <a:r>
              <a:rPr lang="ru-RU" sz="2400" dirty="0"/>
              <a:t>свидетельства о признании документа об образовании, выданного в иностранном государстве, и установлении его эквивалентности (соответствия) документу об образовании Республики Беларусь (при необходимости);</a:t>
            </a:r>
          </a:p>
          <a:p>
            <a:pPr algn="just"/>
            <a:r>
              <a:rPr lang="ru-RU" sz="2400" dirty="0"/>
              <a:t>документа о наличии квалификационной категории (при наличии);</a:t>
            </a:r>
          </a:p>
          <a:p>
            <a:pPr algn="just"/>
            <a:r>
              <a:rPr lang="ru-RU" sz="2400" dirty="0"/>
              <a:t>трудовой книжки или выписка из трудовой книжки, иных документов, подтверждающих стаж работы;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20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A8670C-5030-903D-4389-7BD5F68F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7170"/>
            <a:ext cx="8735114" cy="6123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военного билета (при наличии);</a:t>
            </a:r>
          </a:p>
          <a:p>
            <a:pPr algn="just"/>
            <a:r>
              <a:rPr lang="ru-RU" sz="2400" dirty="0"/>
              <a:t>свидетельства о заключении брака или свидетельства о перемене имени (для лиц, переменивших фамилию, собственное имя, отчество после получения документа об образовании, присвоения квалификационной категории);</a:t>
            </a:r>
          </a:p>
          <a:p>
            <a:pPr algn="just"/>
            <a:r>
              <a:rPr lang="ru-RU" sz="2400" dirty="0"/>
              <a:t>документов, подтверждающих накопление объема времени профессиональной подготовки, необходимого для присвоения, подтверждения квалификационной категории;</a:t>
            </a:r>
          </a:p>
          <a:p>
            <a:pPr algn="just"/>
            <a:r>
              <a:rPr lang="ru-RU" sz="2400" dirty="0"/>
              <a:t>документа, подтверждающего обучение на базе лаборатории по отработке навыков (симуляционного центра);</a:t>
            </a:r>
          </a:p>
          <a:p>
            <a:pPr algn="just"/>
            <a:r>
              <a:rPr lang="ru-RU" sz="2400" dirty="0"/>
              <a:t>иных документов, подтверждающих право работника на присвоение, подтверждение квалификационной категории, занятие должности.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31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73E6F0-DB26-B42E-61F0-9CB537CF1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78841"/>
            <a:ext cx="8596668" cy="5462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случае выявления нарушения порядка оформления аттестационных документов секретарем аттестационной комиссии (аттестационной подкомиссии) в течение 7 рабочих дней со дня регистрации аттестационных документов осуществляется их возврат в организацию (индивидуальному предпринимателю), в которой (у которого) работает работник, подлежащий аттестации, с указанием причины возврата.</a:t>
            </a:r>
          </a:p>
          <a:p>
            <a:pPr marL="0" indent="0" algn="just">
              <a:buNone/>
            </a:pPr>
            <a:r>
              <a:rPr lang="ru-RU" sz="2400" b="1" dirty="0"/>
              <a:t>В течение одного месяца со дня получения возвращенных аттестационных документов после устранения причин возврата аттестационные документы на работника, подлежащего аттестации, могут быть повторно представлены в аттестационную комиссию.</a:t>
            </a:r>
          </a:p>
        </p:txBody>
      </p:sp>
    </p:spTree>
    <p:extLst>
      <p:ext uri="{BB962C8B-B14F-4D97-AF65-F5344CB8AC3E}">
        <p14:creationId xmlns:p14="http://schemas.microsoft.com/office/powerpoint/2010/main" val="47259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846B4-318C-54DF-C115-2E6D70C0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Аттестационный экзамен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C3772-B1A9-DE16-F152-92E7AC72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3851"/>
            <a:ext cx="9490123" cy="4707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состоит из двух этапов:</a:t>
            </a:r>
          </a:p>
          <a:p>
            <a:pPr marL="0" indent="0" algn="just">
              <a:buNone/>
            </a:pPr>
            <a:r>
              <a:rPr lang="ru-RU" sz="2400" dirty="0"/>
              <a:t> 1) компьютерное тестирование; </a:t>
            </a:r>
          </a:p>
          <a:p>
            <a:pPr marL="0" indent="0" algn="just">
              <a:buNone/>
            </a:pPr>
            <a:r>
              <a:rPr lang="ru-RU" sz="2400" dirty="0"/>
              <a:t> 2)устное собеседование с решением ситуационных задач и демонстрацией практических навыков.		</a:t>
            </a:r>
          </a:p>
          <a:p>
            <a:pPr marL="0" indent="0" algn="just">
              <a:buNone/>
            </a:pPr>
            <a:r>
              <a:rPr lang="ru-RU" sz="2400" dirty="0"/>
              <a:t>Для демонстрации практических навыков используется симуляционное оборудование лабораторий по отработке навыков (симуляционных центров).</a:t>
            </a:r>
          </a:p>
          <a:p>
            <a:pPr marL="0" indent="0" algn="just">
              <a:buNone/>
            </a:pPr>
            <a:r>
              <a:rPr lang="ru-RU" sz="2400" dirty="0"/>
              <a:t>		</a:t>
            </a:r>
            <a:r>
              <a:rPr lang="ru-RU" sz="2400" i="1" dirty="0"/>
              <a:t>Работники, являющиеся инвалидами по зрению (слепые или слабовидящие), занимающие должности служащих техников-массажистов, компьютерное тестирование не проходят.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0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1D78F-8222-2069-89B5-4677FAE1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56238"/>
            <a:ext cx="8596668" cy="660400"/>
          </a:xfrm>
        </p:spPr>
        <p:txBody>
          <a:bodyPr/>
          <a:lstStyle/>
          <a:p>
            <a:pPr algn="ctr"/>
            <a:r>
              <a:rPr lang="ru-RU" dirty="0"/>
              <a:t>Нормативные основы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5CEC4-D21F-0022-0375-3750EE68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46621"/>
            <a:ext cx="9238453" cy="569612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hlinkClick r:id="rId2"/>
              </a:rPr>
              <a:t>Инструкци</a:t>
            </a:r>
            <a:r>
              <a:rPr lang="ru-RU" sz="2400" dirty="0"/>
              <a:t>я о порядке и условиях проведения профессиональной аттестации медицинских, фармацевтических и иных работников здравоохранения, утвержденная ПОСТАНОВЛЕНИЕМ </a:t>
            </a:r>
            <a:r>
              <a:rPr lang="ru-RU" sz="2400" cap="all" dirty="0"/>
              <a:t>МИНИСТЕРСТВА ЗДРАВООХРАНЕНИЯ РЕСПУБЛИКИ БЕЛАРУСЬ от </a:t>
            </a:r>
            <a:r>
              <a:rPr lang="ru-RU" sz="2400" dirty="0"/>
              <a:t>28 мая 2021 г. № 70 </a:t>
            </a:r>
            <a:r>
              <a:rPr lang="ru-RU" sz="2400" b="1" dirty="0"/>
              <a:t>«О профессиональной аттестации медицинских, фармацевтических и иных работников здравоохранения»</a:t>
            </a:r>
          </a:p>
          <a:p>
            <a:pPr marL="0" indent="0" algn="just">
              <a:buNone/>
            </a:pPr>
            <a:endParaRPr lang="ru-RU" sz="2400" b="1" dirty="0"/>
          </a:p>
          <a:p>
            <a:pPr algn="just"/>
            <a:r>
              <a:rPr lang="ru-RU" sz="2400" dirty="0"/>
              <a:t>ПОЛОЖЕНИЕ об аттестационной комиссии главного управления по здравоохранению Брестского облисполкома, утверждённое Приказом главного управления по здравоохранению Брестского облисполкома 24.01.2022 № 13-К 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73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174C7-C07A-21C3-CF3A-6F523ECF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компьютерное тестирование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3360F-208F-F8CD-8167-D7C9FC60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4" t="10041" r="10940" b="46877"/>
          <a:stretch>
            <a:fillRect/>
          </a:stretch>
        </p:blipFill>
        <p:spPr bwMode="auto">
          <a:xfrm>
            <a:off x="520118" y="2390862"/>
            <a:ext cx="9160778" cy="3095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04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43881C-1A5F-B8F9-1D32-8915B3471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8" t="10330" r="14785" b="7833"/>
          <a:stretch>
            <a:fillRect/>
          </a:stretch>
        </p:blipFill>
        <p:spPr bwMode="auto">
          <a:xfrm>
            <a:off x="58724" y="177866"/>
            <a:ext cx="5972960" cy="3802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A1119-1D75-6936-BCDF-EC67EC2F8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00" t="10061" r="12310" b="5649"/>
          <a:stretch>
            <a:fillRect/>
          </a:stretch>
        </p:blipFill>
        <p:spPr bwMode="auto">
          <a:xfrm>
            <a:off x="5037161" y="2197916"/>
            <a:ext cx="6925476" cy="4337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2021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70E372-86F6-C110-2D3A-4C29E5306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2" t="10866" r="13222" b="5539"/>
          <a:stretch>
            <a:fillRect/>
          </a:stretch>
        </p:blipFill>
        <p:spPr bwMode="auto">
          <a:xfrm>
            <a:off x="419451" y="244883"/>
            <a:ext cx="5676549" cy="3590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AC4A8-6730-1BDA-58A0-EF8A3B709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9" t="11536" r="12160" b="7412"/>
          <a:stretch>
            <a:fillRect/>
          </a:stretch>
        </p:blipFill>
        <p:spPr bwMode="auto">
          <a:xfrm>
            <a:off x="5392501" y="2718032"/>
            <a:ext cx="6143427" cy="3733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661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3E203E-C74B-FA92-93E9-CF3ECCC98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9525" r="18715" b="6064"/>
          <a:stretch>
            <a:fillRect/>
          </a:stretch>
        </p:blipFill>
        <p:spPr bwMode="auto">
          <a:xfrm>
            <a:off x="1426129" y="181398"/>
            <a:ext cx="7885651" cy="5991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3812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835F9-BF2D-307D-EC09-0FB5F4F3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80" y="206929"/>
            <a:ext cx="8596668" cy="14457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устное собеседование с решением ситуационных задач и демонстрацией практических навыков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DD2EC7-D547-1D96-8864-195BA5B79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6" t="10732" r="16315" b="4464"/>
          <a:stretch>
            <a:fillRect/>
          </a:stretch>
        </p:blipFill>
        <p:spPr bwMode="auto">
          <a:xfrm>
            <a:off x="2055302" y="1837189"/>
            <a:ext cx="6644081" cy="471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9566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01A863-8505-26E1-C909-F41DCE5DA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8" t="11537" r="16681" b="6330"/>
          <a:stretch>
            <a:fillRect/>
          </a:stretch>
        </p:blipFill>
        <p:spPr bwMode="auto">
          <a:xfrm>
            <a:off x="1325460" y="552593"/>
            <a:ext cx="8251024" cy="5752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413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AB950F-D713-176F-539C-301DC816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82" y="212142"/>
            <a:ext cx="6597758" cy="66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39B2BB-5C78-E925-11F2-050B99E0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84557"/>
            <a:ext cx="9555059" cy="58568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Для подготовки к демонстрации практических навыков на базе Лаборатории организованы обучающие курсы </a:t>
            </a:r>
            <a:r>
              <a:rPr lang="ru-RU" sz="2400" b="1" dirty="0"/>
              <a:t>«Освоение практических навыков на симуляционном оборудовании» </a:t>
            </a:r>
            <a:r>
              <a:rPr lang="ru-RU" sz="2400" dirty="0"/>
              <a:t>на платной основе с выдачей сертификата установленного образца.</a:t>
            </a:r>
          </a:p>
          <a:p>
            <a:pPr marL="0" indent="0" algn="just">
              <a:buNone/>
            </a:pPr>
            <a:r>
              <a:rPr lang="ru-RU" sz="2400" dirty="0"/>
              <a:t>4 часа; стоимость 70р.</a:t>
            </a:r>
          </a:p>
          <a:p>
            <a:pPr marL="0" indent="0" algn="just">
              <a:buNone/>
            </a:pPr>
            <a:r>
              <a:rPr lang="ru-RU" sz="2400" dirty="0"/>
              <a:t>Подготовка практических навыков согласно следующих документов:</a:t>
            </a:r>
          </a:p>
          <a:p>
            <a:pPr algn="just"/>
            <a:r>
              <a:rPr lang="ru-RU" sz="2000" b="1" u="sng" dirty="0"/>
              <a:t>Техника выполнения инъекций: </a:t>
            </a:r>
            <a:r>
              <a:rPr lang="ru-RU" sz="2000" cap="all" dirty="0"/>
              <a:t>ПРИКАЗ МИНИСТЕРСТВА ЗДРАВООХРАНЕНИЯ РЕСПУБЛИКИ БЕЛАРУСЬ от </a:t>
            </a:r>
            <a:r>
              <a:rPr lang="ru-RU" sz="2000" dirty="0"/>
              <a:t>27 ноября 2017 г. № 1355 </a:t>
            </a:r>
            <a:r>
              <a:rPr lang="ru-RU" sz="2000" b="1" dirty="0"/>
              <a:t>Об утверждении Инструкций по выполнению инъекций и внутривенных инфузий;</a:t>
            </a:r>
          </a:p>
          <a:p>
            <a:pPr algn="just"/>
            <a:r>
              <a:rPr lang="ru-RU" sz="2000" b="1" u="sng" dirty="0"/>
              <a:t>СЛР: </a:t>
            </a:r>
            <a:r>
              <a:rPr lang="ru-RU" sz="2000" dirty="0"/>
              <a:t>ПОСТАНОВЛЕНИЕ </a:t>
            </a:r>
            <a:r>
              <a:rPr lang="ru-RU" sz="2000" cap="all" dirty="0"/>
              <a:t>МИНИСТЕРСТВА ЗДРАВООХРАНЕНИЯ РЕСПУБЛИКИ БЕЛАРУСЬ от </a:t>
            </a:r>
            <a:r>
              <a:rPr lang="ru-RU" sz="2000" dirty="0"/>
              <a:t>23 августа 2021 г. № 99 </a:t>
            </a:r>
            <a:r>
              <a:rPr lang="ru-RU" sz="2000" b="1" dirty="0"/>
              <a:t>Об утверждении клинического протокола (</a:t>
            </a:r>
            <a:r>
              <a:rPr lang="ru-RU" sz="2000" dirty="0"/>
              <a:t>«Оказание медицинской помощи пациентам в критических для жизни состояниях»);</a:t>
            </a:r>
          </a:p>
          <a:p>
            <a:pPr algn="just"/>
            <a:r>
              <a:rPr lang="ru-RU" sz="2000" b="1" dirty="0"/>
              <a:t>Определение групп крови </a:t>
            </a:r>
            <a:r>
              <a:rPr lang="ru-RU" sz="2000" dirty="0"/>
              <a:t>- </a:t>
            </a:r>
            <a:r>
              <a:rPr lang="ru-RU" dirty="0"/>
              <a:t>Определение групп крови системы </a:t>
            </a:r>
            <a:r>
              <a:rPr lang="en-US" dirty="0"/>
              <a:t>AB</a:t>
            </a:r>
            <a:r>
              <a:rPr lang="ru-RU" dirty="0"/>
              <a:t>0 при помощи </a:t>
            </a:r>
            <a:r>
              <a:rPr lang="ru-RU" dirty="0" err="1"/>
              <a:t>изогемагглютинирующих</a:t>
            </a:r>
            <a:r>
              <a:rPr lang="ru-RU" dirty="0"/>
              <a:t> сывороток </a:t>
            </a:r>
            <a:r>
              <a:rPr lang="ru-RU" u="sng" dirty="0"/>
              <a:t>(инструкция по применению), </a:t>
            </a:r>
            <a:r>
              <a:rPr lang="ru-RU" dirty="0"/>
              <a:t>утверждённая первым заместителем Министра </a:t>
            </a:r>
            <a:r>
              <a:rPr lang="ru-RU" dirty="0" err="1"/>
              <a:t>Р.А.Часнойтем</a:t>
            </a:r>
            <a:r>
              <a:rPr lang="ru-RU" dirty="0"/>
              <a:t> 13.11.2008, регистрационный № 112-1108</a:t>
            </a:r>
          </a:p>
          <a:p>
            <a:pPr algn="just"/>
            <a:r>
              <a:rPr lang="ru-RU" sz="2000" b="1" dirty="0"/>
              <a:t>Техника наложения жгута при кровотечении, снятие ЭКГ, катетеризация мочевого пузыря – инструкции </a:t>
            </a:r>
          </a:p>
          <a:p>
            <a:endParaRPr lang="ru-RU" b="1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110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CDDC1-BC13-C9EA-E2F3-7D0FF1EF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22" y="-11876"/>
            <a:ext cx="8596668" cy="624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Устный ответ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488CCB-F759-198A-CA6D-348DA390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1" y="1015309"/>
            <a:ext cx="8318086" cy="5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3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40B87-4B3B-4AED-E153-21CAD7A3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Внешний вид аттестуемого на экзамене: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47CCE-13FF-51C4-B12B-89074DE0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943" y="2160589"/>
            <a:ext cx="4811059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В санитарной одежде с бейджем</a:t>
            </a:r>
          </a:p>
          <a:p>
            <a:r>
              <a:rPr lang="ru-RU" sz="2400" dirty="0"/>
              <a:t>При себе иметь перчатки, маску, шапочку, бахилы, ручку.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1ACB99B-C428-2B65-FC2D-DF87DC81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2" y="2226849"/>
            <a:ext cx="3495500" cy="37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5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535AD0-C606-DB4E-DBF6-5C38A7F9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0785"/>
            <a:ext cx="8768670" cy="58555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Для проведения аттестации организация, в которой работает аттестуемый, </a:t>
            </a:r>
            <a:r>
              <a:rPr lang="ru-RU" sz="4000" b="1" dirty="0"/>
              <a:t>подает секретарю аттестационной комиссии </a:t>
            </a:r>
            <a:r>
              <a:rPr lang="ru-RU" sz="4000" b="1" dirty="0">
                <a:solidFill>
                  <a:srgbClr val="FF0000"/>
                </a:solidFill>
              </a:rPr>
              <a:t>!!!</a:t>
            </a:r>
            <a:r>
              <a:rPr lang="ru-RU" sz="2800" dirty="0"/>
              <a:t> (аттестационной подкомиссии) аттестационные документы, установленные Инструкцией, иные документы, при необходимости, подтверждающие право работника на присвоение, подтверждение квалификационной категории.</a:t>
            </a:r>
          </a:p>
          <a:p>
            <a:pPr marL="0" indent="0" algn="just">
              <a:buNone/>
            </a:pPr>
            <a:r>
              <a:rPr lang="ru-RU" sz="2400" dirty="0"/>
              <a:t>26. Аттестационные документы на работника, подлежащего аттестации, </a:t>
            </a:r>
            <a:r>
              <a:rPr lang="ru-RU" sz="2400" b="1" u="sng" dirty="0"/>
              <a:t>подает в аттестационную комиссию кадровая служба организации</a:t>
            </a:r>
            <a:r>
              <a:rPr lang="ru-RU" sz="2400" u="sng" dirty="0"/>
              <a:t> </a:t>
            </a:r>
            <a:r>
              <a:rPr lang="ru-RU" sz="2400" dirty="0"/>
              <a:t>(индивидуальный предприниматель), в которой (у которого) работает данный работник.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27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1D17A-5E6E-01FD-FC09-9C2C104A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Дополнительно: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F99F1-6E00-BDC1-95D1-A3BB227DF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911"/>
            <a:ext cx="8596668" cy="4296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При сдаче документов в аттестационную комиссию сдавать один лист бумаги плотностью 160г/м2 – </a:t>
            </a:r>
            <a:r>
              <a:rPr lang="ru-RU" sz="2800" b="1" dirty="0"/>
              <a:t>для печати удостоверения</a:t>
            </a:r>
            <a:r>
              <a:rPr lang="ru-RU" sz="2800" dirty="0"/>
              <a:t>.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У нас такой бумаги НЕТ!</a:t>
            </a:r>
          </a:p>
        </p:txBody>
      </p:sp>
    </p:spTree>
    <p:extLst>
      <p:ext uri="{BB962C8B-B14F-4D97-AF65-F5344CB8AC3E}">
        <p14:creationId xmlns:p14="http://schemas.microsoft.com/office/powerpoint/2010/main" val="154251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13E0C-4B85-C8A8-5727-12539310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67" y="153799"/>
            <a:ext cx="8596668" cy="791360"/>
          </a:xfrm>
        </p:spPr>
        <p:txBody>
          <a:bodyPr/>
          <a:lstStyle/>
          <a:p>
            <a:pPr algn="ctr"/>
            <a:r>
              <a:rPr lang="ru-RU" b="1" u="sng" dirty="0"/>
              <a:t>Дополнительно: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B1351-5FB0-8284-2973-CF0D8426B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945159"/>
            <a:ext cx="9848675" cy="5268287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/>
              <a:t>Требования к тексту</a:t>
            </a:r>
            <a:r>
              <a:rPr lang="en-US" sz="2400" b="1" dirty="0"/>
              <a:t>:</a:t>
            </a:r>
            <a:endParaRPr lang="ru-RU" sz="2400" b="1" dirty="0"/>
          </a:p>
          <a:p>
            <a:r>
              <a:rPr lang="ru-RU" sz="2400" dirty="0"/>
              <a:t>текстовый редактор – </a:t>
            </a:r>
            <a:r>
              <a:rPr lang="en-US" sz="2400" dirty="0"/>
              <a:t>MS Word.</a:t>
            </a:r>
            <a:endParaRPr lang="ru-RU" sz="2400" dirty="0"/>
          </a:p>
          <a:p>
            <a:r>
              <a:rPr lang="ru-RU" sz="2400" dirty="0"/>
              <a:t>Шрифт</a:t>
            </a:r>
            <a:r>
              <a:rPr lang="en-US" sz="2400" dirty="0"/>
              <a:t> – Times New Roman – 14 </a:t>
            </a:r>
            <a:r>
              <a:rPr lang="ru-RU" sz="2400" dirty="0" err="1"/>
              <a:t>пт</a:t>
            </a:r>
            <a:r>
              <a:rPr lang="en-US" sz="2400" dirty="0"/>
              <a:t>.</a:t>
            </a:r>
            <a:r>
              <a:rPr lang="ru-RU" sz="2400" dirty="0"/>
              <a:t> </a:t>
            </a:r>
          </a:p>
          <a:p>
            <a:r>
              <a:rPr lang="ru-RU" sz="2400" dirty="0"/>
              <a:t>Межстрочный интервал – одинарный.</a:t>
            </a:r>
          </a:p>
          <a:p>
            <a:r>
              <a:rPr lang="ru-RU" sz="2400" dirty="0"/>
              <a:t>Поля верхние – 2 см, правое – 1 см, левое – 2 см, нижнее – 2 см. </a:t>
            </a:r>
          </a:p>
          <a:p>
            <a:r>
              <a:rPr lang="ru-RU" sz="2400" dirty="0"/>
              <a:t>Абзацный отступ – 1,25 см. (запрещается установка абзацного отступа пробелами).</a:t>
            </a:r>
          </a:p>
          <a:p>
            <a:r>
              <a:rPr lang="ru-RU" sz="2400" dirty="0"/>
              <a:t>Висячая строка </a:t>
            </a:r>
            <a:r>
              <a:rPr lang="ru-RU" sz="2400"/>
              <a:t>не допускается (когда одно слово на странице).</a:t>
            </a:r>
            <a:endParaRPr lang="ru-RU" sz="2400" dirty="0"/>
          </a:p>
          <a:p>
            <a:r>
              <a:rPr lang="ru-RU" sz="2400" dirty="0"/>
              <a:t>Текст тщательно вычитан и отредактирован.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!!! Ответственность за содержание несёт аттестуемый.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86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CEB8-1920-4BBC-72CA-0B7F7F76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4675"/>
            <a:ext cx="8596668" cy="53366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В случае отсутствия необходимых аттестационных документов, не соответствия их требованиям Инструкции, иным основаниям, установленным актами законодательства для их приема, аттестационные документы с указанием причины </a:t>
            </a:r>
            <a:r>
              <a:rPr lang="ru-RU" sz="3200" b="1" u="sng" dirty="0"/>
              <a:t>возвращаются в организацию</a:t>
            </a:r>
            <a:r>
              <a:rPr lang="ru-RU" sz="3200" dirty="0"/>
              <a:t>, в которой работает аттестуемый.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6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FBD917-9DA2-9E81-84F6-2879EA9B5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34036"/>
              </p:ext>
            </p:extLst>
          </p:nvPr>
        </p:nvGraphicFramePr>
        <p:xfrm>
          <a:off x="335559" y="723035"/>
          <a:ext cx="9227889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424">
                  <a:extLst>
                    <a:ext uri="{9D8B030D-6E8A-4147-A177-3AD203B41FA5}">
                      <a16:colId xmlns:a16="http://schemas.microsoft.com/office/drawing/2014/main" val="2440731820"/>
                    </a:ext>
                  </a:extLst>
                </a:gridCol>
                <a:gridCol w="1815628">
                  <a:extLst>
                    <a:ext uri="{9D8B030D-6E8A-4147-A177-3AD203B41FA5}">
                      <a16:colId xmlns:a16="http://schemas.microsoft.com/office/drawing/2014/main" val="154114894"/>
                    </a:ext>
                  </a:extLst>
                </a:gridCol>
                <a:gridCol w="4727837">
                  <a:extLst>
                    <a:ext uri="{9D8B030D-6E8A-4147-A177-3AD203B41FA5}">
                      <a16:colId xmlns:a16="http://schemas.microsoft.com/office/drawing/2014/main" val="38717402"/>
                    </a:ext>
                  </a:extLst>
                </a:gridCol>
              </a:tblGrid>
              <a:tr h="306039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000" u="sng" dirty="0">
                          <a:effectLst/>
                        </a:rPr>
                        <a:t>Аттестационная подкомиссия №2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(проводится на базе                                 УО «Брестский государственный медицинский колледж»)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31" marR="6423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вторая, первая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31" marR="6423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Специалисты, имеющие среднее специальное медицинское образование (</a:t>
                      </a:r>
                      <a:r>
                        <a:rPr lang="ru-RU" sz="2000" u="sng" dirty="0">
                          <a:effectLst/>
                        </a:rPr>
                        <a:t>кроме стоматологического профиля</a:t>
                      </a:r>
                      <a:r>
                        <a:rPr lang="ru-RU" sz="2000" dirty="0">
                          <a:effectLst/>
                        </a:rPr>
                        <a:t>), организаций здравоохранения, предприятий, подчиненных главному управлению по здравоохранению Брестского облисполкома, расположенных на территории: 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 err="1">
                          <a:effectLst/>
                        </a:rPr>
                        <a:t>г.Бреста</a:t>
                      </a:r>
                      <a:r>
                        <a:rPr lang="ru-RU" sz="2000" dirty="0">
                          <a:effectLst/>
                        </a:rPr>
                        <a:t>; 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Брестского, 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Жабинковского, 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Малоритского, 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Кобринского, 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Каменецкого, </a:t>
                      </a:r>
                    </a:p>
                    <a:p>
                      <a:pPr algn="just">
                        <a:buNone/>
                      </a:pPr>
                      <a:r>
                        <a:rPr lang="ru-RU" sz="2000" dirty="0">
                          <a:effectLst/>
                        </a:rPr>
                        <a:t>Пружанского районов.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31" marR="64231" marT="0" marB="0"/>
                </a:tc>
                <a:extLst>
                  <a:ext uri="{0D108BD9-81ED-4DB2-BD59-A6C34878D82A}">
                    <a16:rowId xmlns:a16="http://schemas.microsoft.com/office/drawing/2014/main" val="334068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1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692AF-1E37-5356-AB48-2461878C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57" y="156238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Для присвоения квалификационной категории работнику необходимо: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47231-52FC-B4A8-8B21-2D7EF5E5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7039"/>
            <a:ext cx="8596668" cy="45643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u="sng" dirty="0"/>
              <a:t>второй квалификационной категории </a:t>
            </a:r>
            <a:r>
              <a:rPr lang="ru-RU" sz="2800" dirty="0"/>
              <a:t>– иметь теоретическую подготовку и практические навыки в области осуществляемой профессиональной деятельности, </a:t>
            </a:r>
            <a:r>
              <a:rPr lang="ru-RU" sz="2800" b="1" dirty="0"/>
              <a:t>стаж работы по специальности </a:t>
            </a:r>
            <a:r>
              <a:rPr lang="ru-RU" sz="2800" dirty="0"/>
              <a:t>(в должности служащего) </a:t>
            </a:r>
            <a:r>
              <a:rPr lang="ru-RU" sz="2800" b="1" dirty="0"/>
              <a:t>не менее трех лет </a:t>
            </a:r>
            <a:r>
              <a:rPr lang="ru-RU" sz="2800" dirty="0"/>
              <a:t>с учетом периода прохождения интернатуры, объем времени профессиональной подготовки не менее 80 часов (для работников со средним специальным медицинским, фармацевтическим образованием – не менее 40 часов)</a:t>
            </a:r>
          </a:p>
        </p:txBody>
      </p:sp>
    </p:spTree>
    <p:extLst>
      <p:ext uri="{BB962C8B-B14F-4D97-AF65-F5344CB8AC3E}">
        <p14:creationId xmlns:p14="http://schemas.microsoft.com/office/powerpoint/2010/main" val="260126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9A7698-9435-EBB7-B565-D00E72F6A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8507"/>
            <a:ext cx="8596668" cy="55128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u="sng" dirty="0"/>
              <a:t>первой квалификационной категории </a:t>
            </a:r>
            <a:r>
              <a:rPr lang="ru-RU" sz="2400" dirty="0"/>
              <a:t>– иметь теоретическую подготовку и практические навыки в области осуществляемой профессиональной деятельности и смежных дисциплин, стаж работы по специальности (в должности служащего) не менее семи лет с учетом периода прохождения интернатуры, </a:t>
            </a:r>
            <a:r>
              <a:rPr lang="ru-RU" sz="2400" b="1" dirty="0"/>
              <a:t>из которых в должности служащего, по которой проводится аттестация, не менее четырех лет (за исключением случаев, установленных частями второй и третьей </a:t>
            </a:r>
            <a:r>
              <a:rPr lang="ru-RU" sz="2400" b="1" dirty="0">
                <a:hlinkClick r:id="rId2"/>
              </a:rPr>
              <a:t>пункта 24</a:t>
            </a:r>
            <a:r>
              <a:rPr lang="ru-RU" sz="2400" b="1" dirty="0"/>
              <a:t> настоящей Инструкции)</a:t>
            </a:r>
            <a:r>
              <a:rPr lang="ru-RU" sz="2400" dirty="0"/>
              <a:t>, </a:t>
            </a:r>
            <a:r>
              <a:rPr lang="ru-RU" sz="2400" b="1" u="sng" dirty="0"/>
              <a:t>и время работы во второй квалификационной категории не менее четырех лет</a:t>
            </a:r>
            <a:r>
              <a:rPr lang="ru-RU" sz="2400" dirty="0"/>
              <a:t>, объем времени профессиональной подготовки не менее 160 часов (для работников со средним специальным медицинским, фармацевтическим образованием – не менее 80 часов)</a:t>
            </a:r>
          </a:p>
        </p:txBody>
      </p:sp>
    </p:spTree>
    <p:extLst>
      <p:ext uri="{BB962C8B-B14F-4D97-AF65-F5344CB8AC3E}">
        <p14:creationId xmlns:p14="http://schemas.microsoft.com/office/powerpoint/2010/main" val="41464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E5012-0E08-0367-87A1-B8BC1353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4" y="184558"/>
            <a:ext cx="8867164" cy="3011648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Для проведения аттестации </a:t>
            </a:r>
            <a:r>
              <a:rPr lang="ru-RU" sz="2800" b="1" dirty="0"/>
              <a:t>организация</a:t>
            </a:r>
            <a:r>
              <a:rPr lang="ru-RU" sz="2800" dirty="0"/>
              <a:t> (индивидуальный предприниматель), в которой (у которого) работает работник, подлежащий аттестации, подает в аттестационную комиссию следующие аттестационные документы на данного работника: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E73BB-0439-3EAC-F43E-B82855A9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261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представление по форме согласно </a:t>
            </a:r>
            <a:r>
              <a:rPr lang="ru-RU" sz="2800" dirty="0">
                <a:hlinkClick r:id="rId2"/>
              </a:rPr>
              <a:t>приложению 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178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1DCFD-6969-20CB-5424-B8266409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27" b="7122"/>
          <a:stretch>
            <a:fillRect/>
          </a:stretch>
        </p:blipFill>
        <p:spPr>
          <a:xfrm>
            <a:off x="1602297" y="183985"/>
            <a:ext cx="6786694" cy="65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88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806</TotalTime>
  <Words>1209</Words>
  <Application>Microsoft Office PowerPoint</Application>
  <PresentationFormat>Широкоэкранный</PresentationFormat>
  <Paragraphs>77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Trebuchet MS</vt:lpstr>
      <vt:lpstr>Wingdings 3</vt:lpstr>
      <vt:lpstr>Аспект</vt:lpstr>
      <vt:lpstr>Профессиональная аттестация медицинских работников</vt:lpstr>
      <vt:lpstr>Нормативные основы</vt:lpstr>
      <vt:lpstr>Презентация PowerPoint</vt:lpstr>
      <vt:lpstr>Презентация PowerPoint</vt:lpstr>
      <vt:lpstr>Презентация PowerPoint</vt:lpstr>
      <vt:lpstr>Для присвоения квалификационной категории работнику необходимо:</vt:lpstr>
      <vt:lpstr>Презентация PowerPoint</vt:lpstr>
      <vt:lpstr>Для проведения аттестации организация (индивидуальный предприниматель), в которой (у которого) работает работник, подлежащий аттестации, подает в аттестационную комиссию следующие аттестационные документы на данного работника: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аттестационную комиссию дополнительно представляются заверенные копии:</vt:lpstr>
      <vt:lpstr>Презентация PowerPoint</vt:lpstr>
      <vt:lpstr>Презентация PowerPoint</vt:lpstr>
      <vt:lpstr>Аттестационный экзамен </vt:lpstr>
      <vt:lpstr>компьютерное тестирование</vt:lpstr>
      <vt:lpstr>Презентация PowerPoint</vt:lpstr>
      <vt:lpstr>Презентация PowerPoint</vt:lpstr>
      <vt:lpstr>Презентация PowerPoint</vt:lpstr>
      <vt:lpstr>устное собеседование с решением ситуационных задач и демонстрацией практических навыков</vt:lpstr>
      <vt:lpstr>Презентация PowerPoint</vt:lpstr>
      <vt:lpstr>Презентация PowerPoint</vt:lpstr>
      <vt:lpstr>Презентация PowerPoint</vt:lpstr>
      <vt:lpstr>Устный ответ</vt:lpstr>
      <vt:lpstr>Внешний вид аттестуемого на экзамене:</vt:lpstr>
      <vt:lpstr>Дополнительно:</vt:lpstr>
      <vt:lpstr>Дополнительно: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</dc:creator>
  <cp:lastModifiedBy>Ирина</cp:lastModifiedBy>
  <cp:revision>14</cp:revision>
  <dcterms:created xsi:type="dcterms:W3CDTF">2026-04-01T09:06:04Z</dcterms:created>
  <dcterms:modified xsi:type="dcterms:W3CDTF">2026-04-06T12:34:54Z</dcterms:modified>
</cp:coreProperties>
</file>