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3" r:id="rId4"/>
    <p:sldId id="259" r:id="rId5"/>
    <p:sldId id="261" r:id="rId6"/>
    <p:sldId id="260" r:id="rId7"/>
    <p:sldId id="257" r:id="rId8"/>
    <p:sldId id="264" r:id="rId9"/>
    <p:sldId id="265" r:id="rId10"/>
    <p:sldId id="266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4E8EA1-7129-49BB-9558-96323024EA7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DDDBF6-CC6F-4191-AEB9-FC7401F6C5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E8EA1-7129-49BB-9558-96323024EA7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DDBF6-CC6F-4191-AEB9-FC7401F6C5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E8EA1-7129-49BB-9558-96323024EA7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DDBF6-CC6F-4191-AEB9-FC7401F6C5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E8EA1-7129-49BB-9558-96323024EA7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DDBF6-CC6F-4191-AEB9-FC7401F6C50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E8EA1-7129-49BB-9558-96323024EA7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DDBF6-CC6F-4191-AEB9-FC7401F6C50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E8EA1-7129-49BB-9558-96323024EA7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DDBF6-CC6F-4191-AEB9-FC7401F6C50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E8EA1-7129-49BB-9558-96323024EA7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DDBF6-CC6F-4191-AEB9-FC7401F6C50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E8EA1-7129-49BB-9558-96323024EA7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DDBF6-CC6F-4191-AEB9-FC7401F6C50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E8EA1-7129-49BB-9558-96323024EA7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DDBF6-CC6F-4191-AEB9-FC7401F6C5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4E8EA1-7129-49BB-9558-96323024EA7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DDBF6-CC6F-4191-AEB9-FC7401F6C50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4E8EA1-7129-49BB-9558-96323024EA7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DDDBF6-CC6F-4191-AEB9-FC7401F6C50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4E8EA1-7129-49BB-9558-96323024EA7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DDDBF6-CC6F-4191-AEB9-FC7401F6C5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31056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Применение эффективных методик и технологий взаимодействия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учащимися</a:t>
            </a:r>
            <a:br>
              <a:rPr lang="ru-RU" dirty="0" smtClean="0"/>
            </a:b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передового педагогического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опыта</a:t>
            </a:r>
            <a:b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 2020 – январь 2021</a:t>
            </a:r>
            <a:b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УО «Брестский государственный </a:t>
            </a:r>
            <a:r>
              <a:rPr lang="ru-RU" sz="16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колледж»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221088"/>
            <a:ext cx="7772400" cy="2481689"/>
          </a:xfrm>
        </p:spPr>
        <p:txBody>
          <a:bodyPr/>
          <a:lstStyle/>
          <a:p>
            <a:r>
              <a:rPr lang="ru-RU" sz="2400" dirty="0"/>
              <a:t>Преподаватель Г.Б. Андрианова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80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« Технология» как научный термин берёт своё начало от греческого «</a:t>
            </a:r>
            <a:r>
              <a:rPr lang="en-US" dirty="0" err="1" smtClean="0"/>
              <a:t>tehne</a:t>
            </a:r>
            <a:r>
              <a:rPr lang="ru-RU" dirty="0" smtClean="0"/>
              <a:t>» (искусство, мастерство , умение) и «</a:t>
            </a:r>
            <a:r>
              <a:rPr lang="en-US" dirty="0" smtClean="0"/>
              <a:t>logos</a:t>
            </a:r>
            <a:r>
              <a:rPr lang="ru-RU" dirty="0" smtClean="0"/>
              <a:t>» ( наука).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73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Педагогическая технология – это системный метод создания, применения и определения всего процесса  преподавания и усвоения знаний с учётом технических и человеческих ресурсов и их взаимодействия, ставящий своей задачей оптимизацию форм образования (Юнеско)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06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275837"/>
          </a:xfrm>
        </p:spPr>
        <p:txBody>
          <a:bodyPr/>
          <a:lstStyle/>
          <a:p>
            <a:pPr marL="525780" indent="-457200">
              <a:buFont typeface="Wingdings" panose="05000000000000000000" pitchFamily="2" charset="2"/>
              <a:buChar char="ü"/>
            </a:pPr>
            <a:r>
              <a:rPr lang="ru-RU" dirty="0" smtClean="0"/>
              <a:t>Информационно-коммуникационная технология</a:t>
            </a:r>
          </a:p>
          <a:p>
            <a:pPr marL="525780" indent="-457200">
              <a:buFont typeface="Wingdings" panose="05000000000000000000" pitchFamily="2" charset="2"/>
              <a:buChar char="ü"/>
            </a:pPr>
            <a:r>
              <a:rPr lang="ru-RU" dirty="0" smtClean="0"/>
              <a:t>Игровые технологии (деловая игра)</a:t>
            </a:r>
          </a:p>
          <a:p>
            <a:pPr marL="525780" indent="-457200">
              <a:buFont typeface="Wingdings" panose="05000000000000000000" pitchFamily="2" charset="2"/>
              <a:buChar char="ü"/>
            </a:pPr>
            <a:r>
              <a:rPr lang="ru-RU" dirty="0" smtClean="0"/>
              <a:t>Кейс- технология</a:t>
            </a:r>
          </a:p>
          <a:p>
            <a:pPr marL="525780" indent="-457200">
              <a:buFont typeface="Wingdings" panose="05000000000000000000" pitchFamily="2" charset="2"/>
              <a:buChar char="ü"/>
            </a:pPr>
            <a:r>
              <a:rPr lang="ru-RU" dirty="0" smtClean="0"/>
              <a:t>Имитация практической ситуации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42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70379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4800" dirty="0" smtClean="0"/>
              <a:t>  Спасибо за внимание!!!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13518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772816"/>
            <a:ext cx="2930880" cy="451648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     Великая </a:t>
            </a:r>
            <a:r>
              <a:rPr lang="ru-RU" dirty="0"/>
              <a:t>цель образования – это не знания, а действия. </a:t>
            </a:r>
            <a:r>
              <a:rPr lang="ru-RU" dirty="0" err="1"/>
              <a:t>Г.Спенсер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07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832648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     Понятие метод происходит от греческого </a:t>
            </a:r>
          </a:p>
          <a:p>
            <a:pPr marL="109728" indent="0">
              <a:buNone/>
            </a:pPr>
            <a:r>
              <a:rPr lang="en-US" dirty="0" err="1" smtClean="0"/>
              <a:t>methodos</a:t>
            </a:r>
            <a:r>
              <a:rPr lang="en-US" dirty="0" smtClean="0"/>
              <a:t> – </a:t>
            </a:r>
            <a:r>
              <a:rPr lang="ru-RU" dirty="0" smtClean="0"/>
              <a:t>путь исследования.</a:t>
            </a:r>
          </a:p>
          <a:p>
            <a:pPr marL="109728" indent="0">
              <a:buNone/>
            </a:pPr>
            <a:r>
              <a:rPr lang="ru-RU" dirty="0" smtClean="0"/>
              <a:t>     «Метод обучения является важнейшим компонентом учебного занятия, ключом к достижению триединой цели урока, самый подвижный и динамичный компонент учебного процесса , тесно связанный со всеми его сторонами». (Ю.А. </a:t>
            </a:r>
            <a:r>
              <a:rPr lang="ru-RU" dirty="0" err="1" smtClean="0"/>
              <a:t>Конаржевский</a:t>
            </a:r>
            <a:r>
              <a:rPr lang="ru-RU" dirty="0"/>
              <a:t>)</a:t>
            </a:r>
            <a:endParaRPr lang="ru-RU" dirty="0" smtClean="0"/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7749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И.Д. Зверев дал следующее определение методам обучения : « Методы обучения – это упорядоченные способы взаимосвязанной деятельности учителя и учащихся , направленные на достижение целей образования. Эта деятельность проявляется в использовании источников познания и способов управления познавательным процессом учителем».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35115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Метод – это не сама деятельность, а способ её осуществления, это схематизированный и проектируемый преподавателем способ деятельности, поэтому обязательно осознан.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Метод должен обязательно соответствовать цели урока (занятия). </a:t>
            </a:r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dirty="0" smtClean="0"/>
              <a:t> Если этого соответствия нет, то с помощью                            такого метода нельзя добиться ожидаемых результатов.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Современным методам обучения свойственны следующие особенности(по Левиной М.М):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6223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0648"/>
            <a:ext cx="8229600" cy="640871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Метод не может быть неправильным, неправильным может быть только его применение. </a:t>
            </a:r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dirty="0" smtClean="0"/>
              <a:t> Если метод не отвечает возложенным на  него задачам, он не является методом для достижения поставленной цели.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Каждый метод имеет своё предметное содержание . Знания, включённые в метод, образуют зону его действенности.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Метод всегда принадлежит действующему </a:t>
            </a:r>
          </a:p>
          <a:p>
            <a:pPr marL="109728" indent="0">
              <a:buNone/>
            </a:pPr>
            <a:r>
              <a:rPr lang="ru-RU" dirty="0"/>
              <a:t>л</a:t>
            </a:r>
            <a:r>
              <a:rPr lang="ru-RU" dirty="0" smtClean="0"/>
              <a:t>ицу. Нет деятельности без объекта, и нет метода без деятельности. </a:t>
            </a:r>
          </a:p>
          <a:p>
            <a:pPr marL="109728" indent="0">
              <a:buNone/>
            </a:pPr>
            <a:r>
              <a:rPr lang="ru-RU" dirty="0" smtClean="0"/>
              <a:t>Метод определяет движение всей совокупности средств, предназначенных для решения преподавателем учебной задачи</a:t>
            </a:r>
          </a:p>
        </p:txBody>
      </p:sp>
    </p:spTree>
    <p:extLst>
      <p:ext uri="{BB962C8B-B14F-4D97-AF65-F5344CB8AC3E}">
        <p14:creationId xmlns:p14="http://schemas.microsoft.com/office/powerpoint/2010/main" val="214926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4525963"/>
          </a:xfrm>
        </p:spPr>
        <p:txBody>
          <a:bodyPr/>
          <a:lstStyle/>
          <a:p>
            <a:pPr marL="624078" indent="-514350">
              <a:buAutoNum type="arabicPeriod"/>
            </a:pPr>
            <a:r>
              <a:rPr lang="ru-RU" dirty="0" smtClean="0"/>
              <a:t>Пассивные методы </a:t>
            </a:r>
          </a:p>
          <a:p>
            <a:pPr marL="624078" indent="-514350">
              <a:buAutoNum type="arabicPeriod"/>
            </a:pPr>
            <a:r>
              <a:rPr lang="ru-RU" dirty="0" smtClean="0"/>
              <a:t>Интерактивные методы</a:t>
            </a:r>
          </a:p>
          <a:p>
            <a:pPr marL="624078" indent="-514350">
              <a:buAutoNum type="arabicPeriod"/>
            </a:pPr>
            <a:r>
              <a:rPr lang="ru-RU" dirty="0" smtClean="0"/>
              <a:t>Активные методы</a:t>
            </a:r>
          </a:p>
          <a:p>
            <a:pPr marL="624078" indent="-514350">
              <a:buAutoNum type="arabicPeriod"/>
            </a:pPr>
            <a:endParaRPr lang="ru-RU" dirty="0" smtClean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dirty="0"/>
              <a:t>Методы обучения можно подразделить на три обобщённые группы: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17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Интерактивный метод. Интерактивный(«</a:t>
            </a:r>
            <a:r>
              <a:rPr lang="en-US" dirty="0" smtClean="0"/>
              <a:t>Inter</a:t>
            </a:r>
            <a:r>
              <a:rPr lang="ru-RU" dirty="0" smtClean="0"/>
              <a:t>»- это взаимный, «</a:t>
            </a:r>
            <a:r>
              <a:rPr lang="en-US" dirty="0" smtClean="0"/>
              <a:t>act</a:t>
            </a:r>
            <a:r>
              <a:rPr lang="ru-RU" dirty="0" smtClean="0"/>
              <a:t>»- действовать)- означает взаимодействовать, находиться в режиме беседы, диалога с кем-либо.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37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3538487" cy="471798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132856"/>
            <a:ext cx="5265736" cy="394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63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215</TotalTime>
  <Words>376</Words>
  <Application>Microsoft Office PowerPoint</Application>
  <PresentationFormat>Экран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Применение эффективных методик и технологий взаимодействия  с учащимися Школа передового педагогического опыта декабрь 2020 – январь 2021 УО «Брестский государственный медицинский колледж»</vt:lpstr>
      <vt:lpstr>     Великая цель образования – это не знания, а действия. Г.Спенсер </vt:lpstr>
      <vt:lpstr>Презентация PowerPoint</vt:lpstr>
      <vt:lpstr>Презентация PowerPoint</vt:lpstr>
      <vt:lpstr>Современным методам обучения свойственны следующие особенности(по Левиной М.М):</vt:lpstr>
      <vt:lpstr>Презентация PowerPoint</vt:lpstr>
      <vt:lpstr>Методы обучения можно подразделить на три обобщённые группы: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эффективных методик и технологий взаимодействия с учащимися</dc:title>
  <dc:creator>Dasha</dc:creator>
  <cp:lastModifiedBy>Пользователь</cp:lastModifiedBy>
  <cp:revision>17</cp:revision>
  <cp:lastPrinted>2021-06-14T14:01:53Z</cp:lastPrinted>
  <dcterms:created xsi:type="dcterms:W3CDTF">2020-12-27T15:53:15Z</dcterms:created>
  <dcterms:modified xsi:type="dcterms:W3CDTF">2021-06-14T14:02:20Z</dcterms:modified>
</cp:coreProperties>
</file>