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0" r:id="rId2"/>
    <p:sldId id="256" r:id="rId3"/>
    <p:sldId id="315" r:id="rId4"/>
    <p:sldId id="283" r:id="rId5"/>
    <p:sldId id="257" r:id="rId6"/>
    <p:sldId id="258" r:id="rId7"/>
    <p:sldId id="260" r:id="rId8"/>
    <p:sldId id="259" r:id="rId9"/>
    <p:sldId id="262" r:id="rId10"/>
    <p:sldId id="263" r:id="rId11"/>
    <p:sldId id="278" r:id="rId12"/>
    <p:sldId id="279" r:id="rId13"/>
    <p:sldId id="264" r:id="rId14"/>
    <p:sldId id="265" r:id="rId15"/>
    <p:sldId id="266" r:id="rId16"/>
    <p:sldId id="280" r:id="rId17"/>
    <p:sldId id="267" r:id="rId18"/>
    <p:sldId id="268" r:id="rId19"/>
    <p:sldId id="269" r:id="rId20"/>
    <p:sldId id="270" r:id="rId21"/>
    <p:sldId id="271" r:id="rId22"/>
    <p:sldId id="272" r:id="rId23"/>
    <p:sldId id="318" r:id="rId24"/>
    <p:sldId id="274" r:id="rId25"/>
    <p:sldId id="275" r:id="rId26"/>
    <p:sldId id="325" r:id="rId27"/>
    <p:sldId id="326" r:id="rId28"/>
    <p:sldId id="306" r:id="rId29"/>
    <p:sldId id="324" r:id="rId30"/>
    <p:sldId id="321" r:id="rId31"/>
    <p:sldId id="322" r:id="rId32"/>
    <p:sldId id="287" r:id="rId33"/>
    <p:sldId id="323" r:id="rId34"/>
    <p:sldId id="303" r:id="rId35"/>
    <p:sldId id="290" r:id="rId36"/>
    <p:sldId id="296" r:id="rId37"/>
    <p:sldId id="313" r:id="rId38"/>
    <p:sldId id="314" r:id="rId39"/>
    <p:sldId id="297" r:id="rId40"/>
    <p:sldId id="300" r:id="rId41"/>
    <p:sldId id="327" r:id="rId42"/>
    <p:sldId id="301" r:id="rId43"/>
    <p:sldId id="319" r:id="rId44"/>
    <p:sldId id="302" r:id="rId45"/>
    <p:sldId id="320" r:id="rId4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450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486E84-8E36-4F8E-86AC-0691FE865731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F55FFF5-C7F4-415E-BC57-A857F1CA58AD}">
      <dgm:prSet phldrT="[Текст]" custT="1"/>
      <dgm:spPr/>
      <dgm:t>
        <a:bodyPr/>
        <a:lstStyle/>
        <a:p>
          <a:r>
            <a:rPr lang="ru-RU" sz="1000" dirty="0" smtClean="0"/>
            <a:t>Язва желудка</a:t>
          </a:r>
          <a:endParaRPr lang="ru-RU" sz="1000" dirty="0"/>
        </a:p>
      </dgm:t>
    </dgm:pt>
    <dgm:pt modelId="{47D0113C-F0B4-4732-95BC-D1ED55490C98}" type="parTrans" cxnId="{01B507AF-4044-45A4-A5FE-EE22047541E7}">
      <dgm:prSet/>
      <dgm:spPr/>
      <dgm:t>
        <a:bodyPr/>
        <a:lstStyle/>
        <a:p>
          <a:endParaRPr lang="ru-RU"/>
        </a:p>
      </dgm:t>
    </dgm:pt>
    <dgm:pt modelId="{973C1616-C49B-41E7-80A2-02123C313931}" type="sibTrans" cxnId="{01B507AF-4044-45A4-A5FE-EE22047541E7}">
      <dgm:prSet/>
      <dgm:spPr/>
      <dgm:t>
        <a:bodyPr/>
        <a:lstStyle/>
        <a:p>
          <a:endParaRPr lang="ru-RU"/>
        </a:p>
      </dgm:t>
    </dgm:pt>
    <dgm:pt modelId="{82355F5C-C342-4356-8B3D-9BE0795B7F5E}">
      <dgm:prSet phldrT="[Текст]" custT="1"/>
      <dgm:spPr/>
      <dgm:t>
        <a:bodyPr/>
        <a:lstStyle/>
        <a:p>
          <a:r>
            <a:rPr lang="ru-RU" sz="1600" b="1" dirty="0" smtClean="0"/>
            <a:t>Дифференциально-диагностический поиск</a:t>
          </a:r>
          <a:endParaRPr lang="ru-RU" sz="1600" b="1" dirty="0"/>
        </a:p>
      </dgm:t>
    </dgm:pt>
    <dgm:pt modelId="{10B165E7-F9A8-407F-AA8B-82A51CCA47C8}" type="parTrans" cxnId="{D86A0A0E-8B47-4E82-AEBA-382F5CE5E210}">
      <dgm:prSet/>
      <dgm:spPr/>
      <dgm:t>
        <a:bodyPr/>
        <a:lstStyle/>
        <a:p>
          <a:endParaRPr lang="ru-RU"/>
        </a:p>
      </dgm:t>
    </dgm:pt>
    <dgm:pt modelId="{D81AF5DD-6D08-4482-9433-417D6BC4A031}" type="sibTrans" cxnId="{D86A0A0E-8B47-4E82-AEBA-382F5CE5E210}">
      <dgm:prSet/>
      <dgm:spPr/>
      <dgm:t>
        <a:bodyPr/>
        <a:lstStyle/>
        <a:p>
          <a:endParaRPr lang="ru-RU"/>
        </a:p>
      </dgm:t>
    </dgm:pt>
    <dgm:pt modelId="{D23BFA1F-31EA-427C-B9AA-EC81A71922F9}">
      <dgm:prSet phldrT="[Текст]" custT="1"/>
      <dgm:spPr/>
      <dgm:t>
        <a:bodyPr/>
        <a:lstStyle/>
        <a:p>
          <a:r>
            <a:rPr lang="ru-RU" sz="1000" dirty="0" smtClean="0"/>
            <a:t>Хр. холецистит</a:t>
          </a:r>
          <a:endParaRPr lang="ru-RU" sz="1000" dirty="0"/>
        </a:p>
      </dgm:t>
    </dgm:pt>
    <dgm:pt modelId="{6779DCB8-065C-41E8-8AF9-EC79B9D9E8E1}" type="parTrans" cxnId="{8A99D7CE-618B-40EA-BA20-E7F80E1280E6}">
      <dgm:prSet/>
      <dgm:spPr/>
      <dgm:t>
        <a:bodyPr/>
        <a:lstStyle/>
        <a:p>
          <a:endParaRPr lang="ru-RU"/>
        </a:p>
      </dgm:t>
    </dgm:pt>
    <dgm:pt modelId="{377ACF1A-EDF1-450F-9A07-E28438F5F462}" type="sibTrans" cxnId="{8A99D7CE-618B-40EA-BA20-E7F80E1280E6}">
      <dgm:prSet/>
      <dgm:spPr/>
      <dgm:t>
        <a:bodyPr/>
        <a:lstStyle/>
        <a:p>
          <a:endParaRPr lang="ru-RU"/>
        </a:p>
      </dgm:t>
    </dgm:pt>
    <dgm:pt modelId="{8D93A256-74D4-4C2B-885E-57E0D957DBC8}">
      <dgm:prSet phldrT="[Текст]" custT="1"/>
      <dgm:spPr/>
      <dgm:t>
        <a:bodyPr/>
        <a:lstStyle/>
        <a:p>
          <a:r>
            <a:rPr lang="ru-RU" sz="1000" dirty="0" smtClean="0"/>
            <a:t>ЖКБ</a:t>
          </a:r>
          <a:endParaRPr lang="ru-RU" sz="1000" dirty="0"/>
        </a:p>
      </dgm:t>
    </dgm:pt>
    <dgm:pt modelId="{7E3D0CD5-3404-4276-820E-966514599F03}" type="parTrans" cxnId="{9973E3E3-CF59-41FE-84C6-357DE3888153}">
      <dgm:prSet/>
      <dgm:spPr/>
      <dgm:t>
        <a:bodyPr/>
        <a:lstStyle/>
        <a:p>
          <a:endParaRPr lang="ru-RU"/>
        </a:p>
      </dgm:t>
    </dgm:pt>
    <dgm:pt modelId="{A413A96E-1F66-4FAF-A776-E3A60256F2A3}" type="sibTrans" cxnId="{9973E3E3-CF59-41FE-84C6-357DE3888153}">
      <dgm:prSet/>
      <dgm:spPr/>
      <dgm:t>
        <a:bodyPr/>
        <a:lstStyle/>
        <a:p>
          <a:endParaRPr lang="ru-RU"/>
        </a:p>
      </dgm:t>
    </dgm:pt>
    <dgm:pt modelId="{AD222394-6EB7-4688-B99D-520D79D85852}" type="pres">
      <dgm:prSet presAssocID="{1F486E84-8E36-4F8E-86AC-0691FE865731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88E3CF-79E5-4EA7-97FB-CE366DC5120F}" type="pres">
      <dgm:prSet presAssocID="{1F486E84-8E36-4F8E-86AC-0691FE865731}" presName="ellipse" presStyleLbl="trBgShp" presStyleIdx="0" presStyleCnt="1"/>
      <dgm:spPr/>
    </dgm:pt>
    <dgm:pt modelId="{E40BB990-B856-467E-9F9B-BEDB1E1B43D3}" type="pres">
      <dgm:prSet presAssocID="{1F486E84-8E36-4F8E-86AC-0691FE865731}" presName="arrow1" presStyleLbl="fgShp" presStyleIdx="0" presStyleCnt="1"/>
      <dgm:spPr/>
    </dgm:pt>
    <dgm:pt modelId="{F44C7059-0C82-4A66-B54F-7EE6922FD3DF}" type="pres">
      <dgm:prSet presAssocID="{1F486E84-8E36-4F8E-86AC-0691FE865731}" presName="rectangle" presStyleLbl="revTx" presStyleIdx="0" presStyleCnt="1" custScaleX="231884" custScaleY="1961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2D970B-5A0E-48EA-9608-063DDC83B966}" type="pres">
      <dgm:prSet presAssocID="{8D93A256-74D4-4C2B-885E-57E0D957DBC8}" presName="item1" presStyleLbl="node1" presStyleIdx="0" presStyleCnt="3" custScaleX="175478" custScaleY="1636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E043BD-38E4-40E8-A09D-A4815C8C3E8D}" type="pres">
      <dgm:prSet presAssocID="{D23BFA1F-31EA-427C-B9AA-EC81A71922F9}" presName="item2" presStyleLbl="node1" presStyleIdx="1" presStyleCnt="3" custScaleX="156038" custScaleY="137229" custLinFactNeighborX="-30918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EFE493-F6AF-41BC-9D0A-851D28E7095E}" type="pres">
      <dgm:prSet presAssocID="{82355F5C-C342-4356-8B3D-9BE0795B7F5E}" presName="item3" presStyleLbl="node1" presStyleIdx="2" presStyleCnt="3" custScaleX="165120" custScaleY="150709" custLinFactNeighborX="41449" custLinFactNeighborY="-154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473E61-D603-46DA-B7E5-CB7F351AE6D6}" type="pres">
      <dgm:prSet presAssocID="{1F486E84-8E36-4F8E-86AC-0691FE865731}" presName="funnel" presStyleLbl="trAlignAcc1" presStyleIdx="0" presStyleCnt="1" custScaleX="142857" custScaleY="91862" custLinFactNeighborX="3704" custLinFactNeighborY="5746"/>
      <dgm:spPr/>
    </dgm:pt>
  </dgm:ptLst>
  <dgm:cxnLst>
    <dgm:cxn modelId="{8A99D7CE-618B-40EA-BA20-E7F80E1280E6}" srcId="{1F486E84-8E36-4F8E-86AC-0691FE865731}" destId="{D23BFA1F-31EA-427C-B9AA-EC81A71922F9}" srcOrd="2" destOrd="0" parTransId="{6779DCB8-065C-41E8-8AF9-EC79B9D9E8E1}" sibTransId="{377ACF1A-EDF1-450F-9A07-E28438F5F462}"/>
    <dgm:cxn modelId="{D86A0A0E-8B47-4E82-AEBA-382F5CE5E210}" srcId="{1F486E84-8E36-4F8E-86AC-0691FE865731}" destId="{82355F5C-C342-4356-8B3D-9BE0795B7F5E}" srcOrd="3" destOrd="0" parTransId="{10B165E7-F9A8-407F-AA8B-82A51CCA47C8}" sibTransId="{D81AF5DD-6D08-4482-9433-417D6BC4A031}"/>
    <dgm:cxn modelId="{9973E3E3-CF59-41FE-84C6-357DE3888153}" srcId="{1F486E84-8E36-4F8E-86AC-0691FE865731}" destId="{8D93A256-74D4-4C2B-885E-57E0D957DBC8}" srcOrd="1" destOrd="0" parTransId="{7E3D0CD5-3404-4276-820E-966514599F03}" sibTransId="{A413A96E-1F66-4FAF-A776-E3A60256F2A3}"/>
    <dgm:cxn modelId="{E52CB794-36CE-4B83-82C4-1A2BAE9D02D2}" type="presOf" srcId="{D23BFA1F-31EA-427C-B9AA-EC81A71922F9}" destId="{1F2D970B-5A0E-48EA-9608-063DDC83B966}" srcOrd="0" destOrd="0" presId="urn:microsoft.com/office/officeart/2005/8/layout/funnel1"/>
    <dgm:cxn modelId="{01B507AF-4044-45A4-A5FE-EE22047541E7}" srcId="{1F486E84-8E36-4F8E-86AC-0691FE865731}" destId="{8F55FFF5-C7F4-415E-BC57-A857F1CA58AD}" srcOrd="0" destOrd="0" parTransId="{47D0113C-F0B4-4732-95BC-D1ED55490C98}" sibTransId="{973C1616-C49B-41E7-80A2-02123C313931}"/>
    <dgm:cxn modelId="{28023C16-8105-4AA7-BD3B-E795A2645359}" type="presOf" srcId="{1F486E84-8E36-4F8E-86AC-0691FE865731}" destId="{AD222394-6EB7-4688-B99D-520D79D85852}" srcOrd="0" destOrd="0" presId="urn:microsoft.com/office/officeart/2005/8/layout/funnel1"/>
    <dgm:cxn modelId="{18A0CFAF-E227-4DE5-BB1A-681AE491A267}" type="presOf" srcId="{8F55FFF5-C7F4-415E-BC57-A857F1CA58AD}" destId="{0AEFE493-F6AF-41BC-9D0A-851D28E7095E}" srcOrd="0" destOrd="0" presId="urn:microsoft.com/office/officeart/2005/8/layout/funnel1"/>
    <dgm:cxn modelId="{781424EC-30D5-423D-92A4-4A8EC72229FF}" type="presOf" srcId="{8D93A256-74D4-4C2B-885E-57E0D957DBC8}" destId="{02E043BD-38E4-40E8-A09D-A4815C8C3E8D}" srcOrd="0" destOrd="0" presId="urn:microsoft.com/office/officeart/2005/8/layout/funnel1"/>
    <dgm:cxn modelId="{244B4C85-F1F8-4EC3-A5A5-EF1556FCB98B}" type="presOf" srcId="{82355F5C-C342-4356-8B3D-9BE0795B7F5E}" destId="{F44C7059-0C82-4A66-B54F-7EE6922FD3DF}" srcOrd="0" destOrd="0" presId="urn:microsoft.com/office/officeart/2005/8/layout/funnel1"/>
    <dgm:cxn modelId="{748F8BA3-0D07-4554-A786-BA51F26CD17E}" type="presParOf" srcId="{AD222394-6EB7-4688-B99D-520D79D85852}" destId="{4B88E3CF-79E5-4EA7-97FB-CE366DC5120F}" srcOrd="0" destOrd="0" presId="urn:microsoft.com/office/officeart/2005/8/layout/funnel1"/>
    <dgm:cxn modelId="{AC40DDCE-BF41-433D-A14B-7E8D97E7AEED}" type="presParOf" srcId="{AD222394-6EB7-4688-B99D-520D79D85852}" destId="{E40BB990-B856-467E-9F9B-BEDB1E1B43D3}" srcOrd="1" destOrd="0" presId="urn:microsoft.com/office/officeart/2005/8/layout/funnel1"/>
    <dgm:cxn modelId="{BAA7CCA1-56D9-4279-87CB-3E8767AAC69A}" type="presParOf" srcId="{AD222394-6EB7-4688-B99D-520D79D85852}" destId="{F44C7059-0C82-4A66-B54F-7EE6922FD3DF}" srcOrd="2" destOrd="0" presId="urn:microsoft.com/office/officeart/2005/8/layout/funnel1"/>
    <dgm:cxn modelId="{608305D6-EF55-47FC-B520-8A49A3E3FBBF}" type="presParOf" srcId="{AD222394-6EB7-4688-B99D-520D79D85852}" destId="{1F2D970B-5A0E-48EA-9608-063DDC83B966}" srcOrd="3" destOrd="0" presId="urn:microsoft.com/office/officeart/2005/8/layout/funnel1"/>
    <dgm:cxn modelId="{8BBAA21B-3DAF-4936-B841-B59D78806F30}" type="presParOf" srcId="{AD222394-6EB7-4688-B99D-520D79D85852}" destId="{02E043BD-38E4-40E8-A09D-A4815C8C3E8D}" srcOrd="4" destOrd="0" presId="urn:microsoft.com/office/officeart/2005/8/layout/funnel1"/>
    <dgm:cxn modelId="{3D51A308-E291-464F-9D2B-D43BA941284E}" type="presParOf" srcId="{AD222394-6EB7-4688-B99D-520D79D85852}" destId="{0AEFE493-F6AF-41BC-9D0A-851D28E7095E}" srcOrd="5" destOrd="0" presId="urn:microsoft.com/office/officeart/2005/8/layout/funnel1"/>
    <dgm:cxn modelId="{6848B5D6-FE25-4C33-B683-1A92A28782DC}" type="presParOf" srcId="{AD222394-6EB7-4688-B99D-520D79D85852}" destId="{D7473E61-D603-46DA-B7E5-CB7F351AE6D6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7E91A4-CF9C-413F-A135-419B1259A526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C1315F3-0835-45A2-9429-A4754D39A6C3}">
      <dgm:prSet phldrT="[Текст]" custT="1"/>
      <dgm:spPr/>
      <dgm:t>
        <a:bodyPr/>
        <a:lstStyle/>
        <a:p>
          <a:r>
            <a:rPr lang="ru-RU" sz="1400" dirty="0" smtClean="0"/>
            <a:t>синдром желтухи</a:t>
          </a:r>
          <a:endParaRPr lang="ru-RU" sz="1400" dirty="0"/>
        </a:p>
      </dgm:t>
    </dgm:pt>
    <dgm:pt modelId="{CCB9F1E0-BDFA-4F50-B9DB-BD434404FE8A}" type="parTrans" cxnId="{E42A965E-27F0-4CDB-9A3D-91DAE8D3A249}">
      <dgm:prSet/>
      <dgm:spPr/>
      <dgm:t>
        <a:bodyPr/>
        <a:lstStyle/>
        <a:p>
          <a:endParaRPr lang="ru-RU"/>
        </a:p>
      </dgm:t>
    </dgm:pt>
    <dgm:pt modelId="{2EAB96E9-217B-4DD0-A820-81BBA8D73A20}" type="sibTrans" cxnId="{E42A965E-27F0-4CDB-9A3D-91DAE8D3A249}">
      <dgm:prSet/>
      <dgm:spPr/>
      <dgm:t>
        <a:bodyPr/>
        <a:lstStyle/>
        <a:p>
          <a:endParaRPr lang="ru-RU"/>
        </a:p>
      </dgm:t>
    </dgm:pt>
    <dgm:pt modelId="{0ECDF26B-DEDB-4AE0-9C18-D92FC4A125C1}">
      <dgm:prSet phldrT="[Текст]" custT="1"/>
      <dgm:spPr/>
      <dgm:t>
        <a:bodyPr/>
        <a:lstStyle/>
        <a:p>
          <a:r>
            <a:rPr lang="ru-RU" sz="1400" dirty="0" smtClean="0"/>
            <a:t>Болевой синдром</a:t>
          </a:r>
          <a:endParaRPr lang="ru-RU" sz="1400" dirty="0"/>
        </a:p>
      </dgm:t>
    </dgm:pt>
    <dgm:pt modelId="{B45FE921-1D7D-4108-B9EB-0D907B18081E}" type="parTrans" cxnId="{4BC628E4-0376-43F0-874B-471CF2D9B6B5}">
      <dgm:prSet/>
      <dgm:spPr/>
      <dgm:t>
        <a:bodyPr/>
        <a:lstStyle/>
        <a:p>
          <a:endParaRPr lang="ru-RU"/>
        </a:p>
      </dgm:t>
    </dgm:pt>
    <dgm:pt modelId="{BFA829B2-0646-4F42-B0DF-6F5F9DB3EF11}" type="sibTrans" cxnId="{4BC628E4-0376-43F0-874B-471CF2D9B6B5}">
      <dgm:prSet/>
      <dgm:spPr/>
      <dgm:t>
        <a:bodyPr/>
        <a:lstStyle/>
        <a:p>
          <a:endParaRPr lang="ru-RU"/>
        </a:p>
      </dgm:t>
    </dgm:pt>
    <dgm:pt modelId="{E43D6B86-27AD-45AF-AE97-CC4561B7CDA8}">
      <dgm:prSet phldrT="[Текст]" custT="1"/>
      <dgm:spPr/>
      <dgm:t>
        <a:bodyPr/>
        <a:lstStyle/>
        <a:p>
          <a:r>
            <a:rPr lang="ru-RU" sz="1400" dirty="0" err="1" smtClean="0"/>
            <a:t>Диспепси-ческий</a:t>
          </a:r>
          <a:r>
            <a:rPr lang="ru-RU" sz="1400" dirty="0" smtClean="0"/>
            <a:t> синдром</a:t>
          </a:r>
          <a:endParaRPr lang="ru-RU" sz="1400" dirty="0"/>
        </a:p>
      </dgm:t>
    </dgm:pt>
    <dgm:pt modelId="{814A8B1E-9A4B-4726-B31E-81956B609479}" type="parTrans" cxnId="{875C2380-8BD9-47AE-B958-0C985DB6E5DD}">
      <dgm:prSet/>
      <dgm:spPr/>
      <dgm:t>
        <a:bodyPr/>
        <a:lstStyle/>
        <a:p>
          <a:endParaRPr lang="ru-RU"/>
        </a:p>
      </dgm:t>
    </dgm:pt>
    <dgm:pt modelId="{6E6F2148-6E57-4BD4-B77C-C111D92C9742}" type="sibTrans" cxnId="{875C2380-8BD9-47AE-B958-0C985DB6E5DD}">
      <dgm:prSet/>
      <dgm:spPr/>
      <dgm:t>
        <a:bodyPr/>
        <a:lstStyle/>
        <a:p>
          <a:endParaRPr lang="ru-RU"/>
        </a:p>
      </dgm:t>
    </dgm:pt>
    <dgm:pt modelId="{DE3F9E3A-851A-4986-B605-50EA015FC519}">
      <dgm:prSet phldrT="[Текст]" custT="1"/>
      <dgm:spPr/>
      <dgm:t>
        <a:bodyPr/>
        <a:lstStyle/>
        <a:p>
          <a:r>
            <a:rPr lang="ru-RU" sz="1400" dirty="0" smtClean="0"/>
            <a:t>Интоксикационный синдром</a:t>
          </a:r>
          <a:endParaRPr lang="ru-RU" sz="1400" dirty="0"/>
        </a:p>
      </dgm:t>
    </dgm:pt>
    <dgm:pt modelId="{A6E45CC5-87F1-473D-B429-6898FAF6DBCA}" type="parTrans" cxnId="{DA03A8A8-943F-45EC-B4AA-6255F91F898C}">
      <dgm:prSet/>
      <dgm:spPr/>
      <dgm:t>
        <a:bodyPr/>
        <a:lstStyle/>
        <a:p>
          <a:endParaRPr lang="ru-RU"/>
        </a:p>
      </dgm:t>
    </dgm:pt>
    <dgm:pt modelId="{60A9060B-2FAA-4E6C-B67F-CFCE5AADB89B}" type="sibTrans" cxnId="{DA03A8A8-943F-45EC-B4AA-6255F91F898C}">
      <dgm:prSet/>
      <dgm:spPr/>
      <dgm:t>
        <a:bodyPr/>
        <a:lstStyle/>
        <a:p>
          <a:endParaRPr lang="ru-RU"/>
        </a:p>
      </dgm:t>
    </dgm:pt>
    <dgm:pt modelId="{341C4EDF-D18A-4017-92E3-5D9638BAC672}" type="pres">
      <dgm:prSet presAssocID="{7C7E91A4-CF9C-413F-A135-419B1259A526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4DE59D-08B2-4A4D-B62A-A23D0FCC4E03}" type="pres">
      <dgm:prSet presAssocID="{7C7E91A4-CF9C-413F-A135-419B1259A526}" presName="wedge1" presStyleLbl="node1" presStyleIdx="0" presStyleCnt="4" custScaleX="163492" custScaleY="140409" custLinFactNeighborX="30648" custLinFactNeighborY="34635"/>
      <dgm:spPr/>
      <dgm:t>
        <a:bodyPr/>
        <a:lstStyle/>
        <a:p>
          <a:endParaRPr lang="ru-RU"/>
        </a:p>
      </dgm:t>
    </dgm:pt>
    <dgm:pt modelId="{717ABC1D-7FFB-44A4-A0BE-2813AE35577B}" type="pres">
      <dgm:prSet presAssocID="{7C7E91A4-CF9C-413F-A135-419B1259A526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63AAA4-2C40-450B-B04F-B2AC502AE11D}" type="pres">
      <dgm:prSet presAssocID="{7C7E91A4-CF9C-413F-A135-419B1259A526}" presName="wedge2" presStyleLbl="node1" presStyleIdx="1" presStyleCnt="4" custScaleX="183433" custScaleY="168694" custLinFactNeighborX="-63739" custLinFactNeighborY="-44268"/>
      <dgm:spPr/>
      <dgm:t>
        <a:bodyPr/>
        <a:lstStyle/>
        <a:p>
          <a:endParaRPr lang="ru-RU"/>
        </a:p>
      </dgm:t>
    </dgm:pt>
    <dgm:pt modelId="{E705D5D7-444D-42A5-BA6B-4BDF71F6E5D3}" type="pres">
      <dgm:prSet presAssocID="{7C7E91A4-CF9C-413F-A135-419B1259A526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DE8F6D-CE82-49E6-BC7C-9BE621BF5DCB}" type="pres">
      <dgm:prSet presAssocID="{7C7E91A4-CF9C-413F-A135-419B1259A526}" presName="wedge3" presStyleLbl="node1" presStyleIdx="2" presStyleCnt="4" custScaleX="167794" custScaleY="160147" custLinFactX="75196" custLinFactNeighborX="100000" custLinFactNeighborY="-58412"/>
      <dgm:spPr/>
      <dgm:t>
        <a:bodyPr/>
        <a:lstStyle/>
        <a:p>
          <a:endParaRPr lang="ru-RU"/>
        </a:p>
      </dgm:t>
    </dgm:pt>
    <dgm:pt modelId="{1F66DF6E-77B0-4886-8153-A0FF6BFA21FC}" type="pres">
      <dgm:prSet presAssocID="{7C7E91A4-CF9C-413F-A135-419B1259A526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F21B29-3694-49A5-A01C-AC22F825623A}" type="pres">
      <dgm:prSet presAssocID="{7C7E91A4-CF9C-413F-A135-419B1259A526}" presName="wedge4" presStyleLbl="node1" presStyleIdx="3" presStyleCnt="4" custScaleX="183500" custScaleY="155149" custLinFactNeighborX="-73576" custLinFactNeighborY="13116"/>
      <dgm:spPr/>
      <dgm:t>
        <a:bodyPr/>
        <a:lstStyle/>
        <a:p>
          <a:endParaRPr lang="ru-RU"/>
        </a:p>
      </dgm:t>
    </dgm:pt>
    <dgm:pt modelId="{FA08EF4A-405D-42E4-9A48-1D84FA086A66}" type="pres">
      <dgm:prSet presAssocID="{7C7E91A4-CF9C-413F-A135-419B1259A526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AB11F45-1CB4-4B19-BAFC-02380D8377B1}" type="presOf" srcId="{0ECDF26B-DEDB-4AE0-9C18-D92FC4A125C1}" destId="{A94DE59D-08B2-4A4D-B62A-A23D0FCC4E03}" srcOrd="0" destOrd="0" presId="urn:microsoft.com/office/officeart/2005/8/layout/chart3"/>
    <dgm:cxn modelId="{9DC73FCE-83FE-4B96-8D32-C30DAB2AB3AC}" type="presOf" srcId="{0ECDF26B-DEDB-4AE0-9C18-D92FC4A125C1}" destId="{717ABC1D-7FFB-44A4-A0BE-2813AE35577B}" srcOrd="1" destOrd="0" presId="urn:microsoft.com/office/officeart/2005/8/layout/chart3"/>
    <dgm:cxn modelId="{66E35EC4-6E76-4D7B-9B24-067D207613A8}" type="presOf" srcId="{EC1315F3-0835-45A2-9429-A4754D39A6C3}" destId="{2B63AAA4-2C40-450B-B04F-B2AC502AE11D}" srcOrd="0" destOrd="0" presId="urn:microsoft.com/office/officeart/2005/8/layout/chart3"/>
    <dgm:cxn modelId="{33FED505-CF91-48FB-88FE-87B27671C955}" type="presOf" srcId="{DE3F9E3A-851A-4986-B605-50EA015FC519}" destId="{3CF21B29-3694-49A5-A01C-AC22F825623A}" srcOrd="0" destOrd="0" presId="urn:microsoft.com/office/officeart/2005/8/layout/chart3"/>
    <dgm:cxn modelId="{8AC0CF7A-0F0E-41BD-8E7E-87D54B06CCE0}" type="presOf" srcId="{E43D6B86-27AD-45AF-AE97-CC4561B7CDA8}" destId="{1F66DF6E-77B0-4886-8153-A0FF6BFA21FC}" srcOrd="1" destOrd="0" presId="urn:microsoft.com/office/officeart/2005/8/layout/chart3"/>
    <dgm:cxn modelId="{427F65EF-E00C-4E43-907D-0162421BD67D}" type="presOf" srcId="{E43D6B86-27AD-45AF-AE97-CC4561B7CDA8}" destId="{D8DE8F6D-CE82-49E6-BC7C-9BE621BF5DCB}" srcOrd="0" destOrd="0" presId="urn:microsoft.com/office/officeart/2005/8/layout/chart3"/>
    <dgm:cxn modelId="{A720296F-4F3A-43A0-8F58-28AC3A7FAAB6}" type="presOf" srcId="{DE3F9E3A-851A-4986-B605-50EA015FC519}" destId="{FA08EF4A-405D-42E4-9A48-1D84FA086A66}" srcOrd="1" destOrd="0" presId="urn:microsoft.com/office/officeart/2005/8/layout/chart3"/>
    <dgm:cxn modelId="{E42A965E-27F0-4CDB-9A3D-91DAE8D3A249}" srcId="{7C7E91A4-CF9C-413F-A135-419B1259A526}" destId="{EC1315F3-0835-45A2-9429-A4754D39A6C3}" srcOrd="1" destOrd="0" parTransId="{CCB9F1E0-BDFA-4F50-B9DB-BD434404FE8A}" sibTransId="{2EAB96E9-217B-4DD0-A820-81BBA8D73A20}"/>
    <dgm:cxn modelId="{875C2380-8BD9-47AE-B958-0C985DB6E5DD}" srcId="{7C7E91A4-CF9C-413F-A135-419B1259A526}" destId="{E43D6B86-27AD-45AF-AE97-CC4561B7CDA8}" srcOrd="2" destOrd="0" parTransId="{814A8B1E-9A4B-4726-B31E-81956B609479}" sibTransId="{6E6F2148-6E57-4BD4-B77C-C111D92C9742}"/>
    <dgm:cxn modelId="{DA03A8A8-943F-45EC-B4AA-6255F91F898C}" srcId="{7C7E91A4-CF9C-413F-A135-419B1259A526}" destId="{DE3F9E3A-851A-4986-B605-50EA015FC519}" srcOrd="3" destOrd="0" parTransId="{A6E45CC5-87F1-473D-B429-6898FAF6DBCA}" sibTransId="{60A9060B-2FAA-4E6C-B67F-CFCE5AADB89B}"/>
    <dgm:cxn modelId="{4BC628E4-0376-43F0-874B-471CF2D9B6B5}" srcId="{7C7E91A4-CF9C-413F-A135-419B1259A526}" destId="{0ECDF26B-DEDB-4AE0-9C18-D92FC4A125C1}" srcOrd="0" destOrd="0" parTransId="{B45FE921-1D7D-4108-B9EB-0D907B18081E}" sibTransId="{BFA829B2-0646-4F42-B0DF-6F5F9DB3EF11}"/>
    <dgm:cxn modelId="{53113388-F143-491C-A9A4-8325A6A33993}" type="presOf" srcId="{7C7E91A4-CF9C-413F-A135-419B1259A526}" destId="{341C4EDF-D18A-4017-92E3-5D9638BAC672}" srcOrd="0" destOrd="0" presId="urn:microsoft.com/office/officeart/2005/8/layout/chart3"/>
    <dgm:cxn modelId="{A94B1D4C-89ED-482E-AAC5-E90D001B8E68}" type="presOf" srcId="{EC1315F3-0835-45A2-9429-A4754D39A6C3}" destId="{E705D5D7-444D-42A5-BA6B-4BDF71F6E5D3}" srcOrd="1" destOrd="0" presId="urn:microsoft.com/office/officeart/2005/8/layout/chart3"/>
    <dgm:cxn modelId="{CC0085AC-0C55-42C0-98DB-5AAAAFA76407}" type="presParOf" srcId="{341C4EDF-D18A-4017-92E3-5D9638BAC672}" destId="{A94DE59D-08B2-4A4D-B62A-A23D0FCC4E03}" srcOrd="0" destOrd="0" presId="urn:microsoft.com/office/officeart/2005/8/layout/chart3"/>
    <dgm:cxn modelId="{17E42766-6F66-43DA-A6A5-6CEA532301A8}" type="presParOf" srcId="{341C4EDF-D18A-4017-92E3-5D9638BAC672}" destId="{717ABC1D-7FFB-44A4-A0BE-2813AE35577B}" srcOrd="1" destOrd="0" presId="urn:microsoft.com/office/officeart/2005/8/layout/chart3"/>
    <dgm:cxn modelId="{4DAADAE4-B675-4F58-99D0-1020CF5F7B84}" type="presParOf" srcId="{341C4EDF-D18A-4017-92E3-5D9638BAC672}" destId="{2B63AAA4-2C40-450B-B04F-B2AC502AE11D}" srcOrd="2" destOrd="0" presId="urn:microsoft.com/office/officeart/2005/8/layout/chart3"/>
    <dgm:cxn modelId="{11DCB5DF-749B-4095-8B3A-911C5FD18412}" type="presParOf" srcId="{341C4EDF-D18A-4017-92E3-5D9638BAC672}" destId="{E705D5D7-444D-42A5-BA6B-4BDF71F6E5D3}" srcOrd="3" destOrd="0" presId="urn:microsoft.com/office/officeart/2005/8/layout/chart3"/>
    <dgm:cxn modelId="{4B073B06-AFCC-4C83-94F6-AEF55AE306BE}" type="presParOf" srcId="{341C4EDF-D18A-4017-92E3-5D9638BAC672}" destId="{D8DE8F6D-CE82-49E6-BC7C-9BE621BF5DCB}" srcOrd="4" destOrd="0" presId="urn:microsoft.com/office/officeart/2005/8/layout/chart3"/>
    <dgm:cxn modelId="{D7D4DAA3-7217-45B2-90BF-8BDBE3A5B949}" type="presParOf" srcId="{341C4EDF-D18A-4017-92E3-5D9638BAC672}" destId="{1F66DF6E-77B0-4886-8153-A0FF6BFA21FC}" srcOrd="5" destOrd="0" presId="urn:microsoft.com/office/officeart/2005/8/layout/chart3"/>
    <dgm:cxn modelId="{4A649206-ECAE-4426-A67B-D9E81BB26441}" type="presParOf" srcId="{341C4EDF-D18A-4017-92E3-5D9638BAC672}" destId="{3CF21B29-3694-49A5-A01C-AC22F825623A}" srcOrd="6" destOrd="0" presId="urn:microsoft.com/office/officeart/2005/8/layout/chart3"/>
    <dgm:cxn modelId="{36094EA5-A5C5-44AE-9E5E-D9AB13191098}" type="presParOf" srcId="{341C4EDF-D18A-4017-92E3-5D9638BAC672}" destId="{FA08EF4A-405D-42E4-9A48-1D84FA086A66}" srcOrd="7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88E3CF-79E5-4EA7-97FB-CE366DC5120F}">
      <dsp:nvSpPr>
        <dsp:cNvPr id="0" name=""/>
        <dsp:cNvSpPr/>
      </dsp:nvSpPr>
      <dsp:spPr>
        <a:xfrm>
          <a:off x="648790" y="5227"/>
          <a:ext cx="1555115" cy="540071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0BB990-B856-467E-9F9B-BEDB1E1B43D3}">
      <dsp:nvSpPr>
        <dsp:cNvPr id="0" name=""/>
        <dsp:cNvSpPr/>
      </dsp:nvSpPr>
      <dsp:spPr>
        <a:xfrm>
          <a:off x="1278070" y="1327679"/>
          <a:ext cx="301379" cy="192882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4C7059-0C82-4A66-B54F-7EE6922FD3DF}">
      <dsp:nvSpPr>
        <dsp:cNvPr id="0" name=""/>
        <dsp:cNvSpPr/>
      </dsp:nvSpPr>
      <dsp:spPr>
        <a:xfrm>
          <a:off x="-248479" y="1308123"/>
          <a:ext cx="3354479" cy="7093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Дифференциально-диагностический поиск</a:t>
          </a:r>
          <a:endParaRPr lang="ru-RU" sz="1600" b="1" kern="1200" dirty="0"/>
        </a:p>
      </dsp:txBody>
      <dsp:txXfrm>
        <a:off x="-248479" y="1308123"/>
        <a:ext cx="3354479" cy="709378"/>
      </dsp:txXfrm>
    </dsp:sp>
    <dsp:sp modelId="{1F2D970B-5A0E-48EA-9608-063DDC83B966}">
      <dsp:nvSpPr>
        <dsp:cNvPr id="0" name=""/>
        <dsp:cNvSpPr/>
      </dsp:nvSpPr>
      <dsp:spPr>
        <a:xfrm>
          <a:off x="1009450" y="414495"/>
          <a:ext cx="951937" cy="8875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Хр. холецистит</a:t>
          </a:r>
          <a:endParaRPr lang="ru-RU" sz="1000" kern="1200" dirty="0"/>
        </a:p>
      </dsp:txBody>
      <dsp:txXfrm>
        <a:off x="1009450" y="414495"/>
        <a:ext cx="951937" cy="887511"/>
      </dsp:txXfrm>
    </dsp:sp>
    <dsp:sp modelId="{02E043BD-38E4-40E8-A09D-A4815C8C3E8D}">
      <dsp:nvSpPr>
        <dsp:cNvPr id="0" name=""/>
        <dsp:cNvSpPr/>
      </dsp:nvSpPr>
      <dsp:spPr>
        <a:xfrm>
          <a:off x="506279" y="79047"/>
          <a:ext cx="846478" cy="7444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ЖКБ</a:t>
          </a:r>
          <a:endParaRPr lang="ru-RU" sz="1000" kern="1200" dirty="0"/>
        </a:p>
      </dsp:txBody>
      <dsp:txXfrm>
        <a:off x="506279" y="79047"/>
        <a:ext cx="846478" cy="744443"/>
      </dsp:txXfrm>
    </dsp:sp>
    <dsp:sp modelId="{0AEFE493-F6AF-41BC-9D0A-851D28E7095E}">
      <dsp:nvSpPr>
        <dsp:cNvPr id="0" name=""/>
        <dsp:cNvSpPr/>
      </dsp:nvSpPr>
      <dsp:spPr>
        <a:xfrm>
          <a:off x="1428760" y="-88676"/>
          <a:ext cx="895746" cy="8175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Язва желудка</a:t>
          </a:r>
          <a:endParaRPr lang="ru-RU" sz="1000" kern="1200" dirty="0"/>
        </a:p>
      </dsp:txBody>
      <dsp:txXfrm>
        <a:off x="1428760" y="-88676"/>
        <a:ext cx="895746" cy="817569"/>
      </dsp:txXfrm>
    </dsp:sp>
    <dsp:sp modelId="{D7473E61-D603-46DA-B7E5-CB7F351AE6D6}">
      <dsp:nvSpPr>
        <dsp:cNvPr id="0" name=""/>
        <dsp:cNvSpPr/>
      </dsp:nvSpPr>
      <dsp:spPr>
        <a:xfrm>
          <a:off x="285758" y="71444"/>
          <a:ext cx="2411030" cy="124030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4DE59D-08B2-4A4D-B62A-A23D0FCC4E03}">
      <dsp:nvSpPr>
        <dsp:cNvPr id="0" name=""/>
        <dsp:cNvSpPr/>
      </dsp:nvSpPr>
      <dsp:spPr>
        <a:xfrm>
          <a:off x="2143136" y="285746"/>
          <a:ext cx="2366627" cy="2032489"/>
        </a:xfrm>
        <a:prstGeom prst="pie">
          <a:avLst>
            <a:gd name="adj1" fmla="val 162000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Болевой синдром</a:t>
          </a:r>
          <a:endParaRPr lang="ru-RU" sz="1400" kern="1200" dirty="0"/>
        </a:p>
      </dsp:txBody>
      <dsp:txXfrm>
        <a:off x="3353496" y="661757"/>
        <a:ext cx="873398" cy="604907"/>
      </dsp:txXfrm>
    </dsp:sp>
    <dsp:sp modelId="{2B63AAA4-2C40-450B-B04F-B2AC502AE11D}">
      <dsp:nvSpPr>
        <dsp:cNvPr id="0" name=""/>
        <dsp:cNvSpPr/>
      </dsp:nvSpPr>
      <dsp:spPr>
        <a:xfrm>
          <a:off x="571505" y="-1000129"/>
          <a:ext cx="2655283" cy="2441928"/>
        </a:xfrm>
        <a:prstGeom prst="pie">
          <a:avLst>
            <a:gd name="adj1" fmla="val 0"/>
            <a:gd name="adj2" fmla="val 54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синдром желтухи</a:t>
          </a:r>
          <a:endParaRPr lang="ru-RU" sz="1400" kern="1200" dirty="0"/>
        </a:p>
      </dsp:txBody>
      <dsp:txXfrm>
        <a:off x="1946563" y="264441"/>
        <a:ext cx="979925" cy="726764"/>
      </dsp:txXfrm>
    </dsp:sp>
    <dsp:sp modelId="{D8DE8F6D-CE82-49E6-BC7C-9BE621BF5DCB}">
      <dsp:nvSpPr>
        <dsp:cNvPr id="0" name=""/>
        <dsp:cNvSpPr/>
      </dsp:nvSpPr>
      <dsp:spPr>
        <a:xfrm>
          <a:off x="4143399" y="-1143009"/>
          <a:ext cx="2428900" cy="2318206"/>
        </a:xfrm>
        <a:prstGeom prst="pie">
          <a:avLst>
            <a:gd name="adj1" fmla="val 5400000"/>
            <a:gd name="adj2" fmla="val 10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Диспепси-ческий</a:t>
          </a:r>
          <a:r>
            <a:rPr lang="ru-RU" sz="1400" kern="1200" dirty="0" smtClean="0"/>
            <a:t> синдром</a:t>
          </a:r>
          <a:endParaRPr lang="ru-RU" sz="1400" kern="1200" dirty="0"/>
        </a:p>
      </dsp:txBody>
      <dsp:txXfrm>
        <a:off x="4418096" y="57490"/>
        <a:ext cx="896380" cy="689942"/>
      </dsp:txXfrm>
    </dsp:sp>
    <dsp:sp modelId="{3CF21B29-3694-49A5-A01C-AC22F825623A}">
      <dsp:nvSpPr>
        <dsp:cNvPr id="0" name=""/>
        <dsp:cNvSpPr/>
      </dsp:nvSpPr>
      <dsp:spPr>
        <a:xfrm>
          <a:off x="428625" y="-71432"/>
          <a:ext cx="2656253" cy="2245858"/>
        </a:xfrm>
        <a:prstGeom prst="pie">
          <a:avLst>
            <a:gd name="adj1" fmla="val 108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Интоксикационный синдром</a:t>
          </a:r>
          <a:endParaRPr lang="ru-RU" sz="1400" kern="1200" dirty="0"/>
        </a:p>
      </dsp:txBody>
      <dsp:txXfrm>
        <a:off x="729035" y="342982"/>
        <a:ext cx="980283" cy="6684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27C74-FA8E-4B47-88D8-0733A5C86F97}" type="datetimeFigureOut">
              <a:rPr lang="ru-RU" smtClean="0"/>
              <a:pPr/>
              <a:t>31.05.2021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CB2E-7E52-4F5D-8A7D-54BE07CB87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27C74-FA8E-4B47-88D8-0733A5C86F97}" type="datetimeFigureOut">
              <a:rPr lang="ru-RU" smtClean="0"/>
              <a:pPr/>
              <a:t>31.05.2021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CB2E-7E52-4F5D-8A7D-54BE07CB87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27C74-FA8E-4B47-88D8-0733A5C86F97}" type="datetimeFigureOut">
              <a:rPr lang="ru-RU" smtClean="0"/>
              <a:pPr/>
              <a:t>31.05.2021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CB2E-7E52-4F5D-8A7D-54BE07CB87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27C74-FA8E-4B47-88D8-0733A5C86F97}" type="datetimeFigureOut">
              <a:rPr lang="ru-RU" smtClean="0"/>
              <a:pPr/>
              <a:t>31.05.2021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CB2E-7E52-4F5D-8A7D-54BE07CB87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27C74-FA8E-4B47-88D8-0733A5C86F97}" type="datetimeFigureOut">
              <a:rPr lang="ru-RU" smtClean="0"/>
              <a:pPr/>
              <a:t>31.05.2021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CB2E-7E52-4F5D-8A7D-54BE07CB87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27C74-FA8E-4B47-88D8-0733A5C86F97}" type="datetimeFigureOut">
              <a:rPr lang="ru-RU" smtClean="0"/>
              <a:pPr/>
              <a:t>31.05.2021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CB2E-7E52-4F5D-8A7D-54BE07CB87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27C74-FA8E-4B47-88D8-0733A5C86F97}" type="datetimeFigureOut">
              <a:rPr lang="ru-RU" smtClean="0"/>
              <a:pPr/>
              <a:t>31.05.2021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CB2E-7E52-4F5D-8A7D-54BE07CB87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27C74-FA8E-4B47-88D8-0733A5C86F97}" type="datetimeFigureOut">
              <a:rPr lang="ru-RU" smtClean="0"/>
              <a:pPr/>
              <a:t>31.05.2021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CB2E-7E52-4F5D-8A7D-54BE07CB87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27C74-FA8E-4B47-88D8-0733A5C86F97}" type="datetimeFigureOut">
              <a:rPr lang="ru-RU" smtClean="0"/>
              <a:pPr/>
              <a:t>31.05.2021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CB2E-7E52-4F5D-8A7D-54BE07CB87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27C74-FA8E-4B47-88D8-0733A5C86F97}" type="datetimeFigureOut">
              <a:rPr lang="ru-RU" smtClean="0"/>
              <a:pPr/>
              <a:t>31.05.2021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CB2E-7E52-4F5D-8A7D-54BE07CB87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27C74-FA8E-4B47-88D8-0733A5C86F97}" type="datetimeFigureOut">
              <a:rPr lang="ru-RU" smtClean="0"/>
              <a:pPr/>
              <a:t>31.05.2021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CB2E-7E52-4F5D-8A7D-54BE07CB87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27C74-FA8E-4B47-88D8-0733A5C86F97}" type="datetimeFigureOut">
              <a:rPr lang="ru-RU" smtClean="0"/>
              <a:pPr/>
              <a:t>31.05.2021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BCB2E-7E52-4F5D-8A7D-54BE07CB878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42910" y="785794"/>
            <a:ext cx="7772400" cy="1470025"/>
          </a:xfrm>
        </p:spPr>
        <p:txBody>
          <a:bodyPr>
            <a:normAutofit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14348" y="1700808"/>
            <a:ext cx="7715304" cy="388843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ru-RU" sz="2600" b="1" dirty="0" smtClean="0">
                <a:solidFill>
                  <a:schemeClr val="tx1"/>
                </a:solidFill>
              </a:rPr>
              <a:t>Совершенствование системы контроля знаний учащихся с использованием педагогической технологии «критическое мышление через чтение и письмо» и активных методов обучения через преемственность (</a:t>
            </a:r>
            <a:r>
              <a:rPr lang="ru-RU" sz="2600" b="1" dirty="0" err="1" smtClean="0">
                <a:solidFill>
                  <a:schemeClr val="tx1"/>
                </a:solidFill>
              </a:rPr>
              <a:t>этапность</a:t>
            </a:r>
            <a:r>
              <a:rPr lang="ru-RU" sz="2600" b="1" dirty="0" smtClean="0">
                <a:solidFill>
                  <a:schemeClr val="tx1"/>
                </a:solidFill>
              </a:rPr>
              <a:t>) учебного процесса при изучении учебных дисциплин </a:t>
            </a:r>
            <a:r>
              <a:rPr lang="ru-RU" sz="2600" b="1" smtClean="0">
                <a:solidFill>
                  <a:schemeClr val="tx1"/>
                </a:solidFill>
              </a:rPr>
              <a:t>терапевтического </a:t>
            </a:r>
            <a:r>
              <a:rPr lang="ru-RU" sz="2600" b="1" smtClean="0">
                <a:solidFill>
                  <a:schemeClr val="tx1"/>
                </a:solidFill>
              </a:rPr>
              <a:t>профиля</a:t>
            </a:r>
            <a:endParaRPr lang="ru-RU" sz="2600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0" y="5715016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преподаватель  В.В. </a:t>
            </a:r>
            <a:r>
              <a:rPr lang="ru-RU" dirty="0" err="1" smtClean="0"/>
              <a:t>Крестогорский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00100" y="357166"/>
            <a:ext cx="7000924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dirty="0" smtClean="0"/>
              <a:t>Главное управление по здравоохранению Брестского облисполкома </a:t>
            </a:r>
          </a:p>
          <a:p>
            <a:pPr algn="ctr"/>
            <a:r>
              <a:rPr lang="ru-RU" dirty="0" smtClean="0"/>
              <a:t>УО «Брестский государственный медицинский колледж»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smtClean="0"/>
              <a:t>ТЕХНОЛОГИЯ «КРИТИЧЕСКОЕ МЫШЛЕНИЕ» немного теории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b="1" u="sng" dirty="0" smtClean="0"/>
              <a:t>Методические приёмы стадии «ВЫЗОВ»:</a:t>
            </a:r>
          </a:p>
          <a:p>
            <a:r>
              <a:rPr lang="ru-RU" sz="1800" b="1" dirty="0" smtClean="0"/>
              <a:t>«Подсказка». </a:t>
            </a:r>
            <a:r>
              <a:rPr lang="ru-RU" sz="1800" dirty="0" smtClean="0"/>
              <a:t>Преподаватель делает небольшое сообщение, цель которого – предоставить учащимся базовую информацию, заинтересовать их (можно рассматривать данный приём как несколько более изощрённый и тонкий этапа традиционного занятия – «Мотивации учебной деятельности»). </a:t>
            </a:r>
          </a:p>
          <a:p>
            <a:r>
              <a:rPr lang="ru-RU" sz="1800" b="1" dirty="0" smtClean="0"/>
              <a:t>«Наводящие вопросы». </a:t>
            </a:r>
            <a:r>
              <a:rPr lang="ru-RU" sz="1800" dirty="0" smtClean="0"/>
              <a:t>Преподаватель на доске записывает вопросы, ответы на которые учащиеся смогут найти в тексте или в лекции.    </a:t>
            </a:r>
          </a:p>
          <a:p>
            <a:r>
              <a:rPr lang="ru-RU" sz="1800" b="1" dirty="0" smtClean="0"/>
              <a:t>«Покопаемся в памяти».</a:t>
            </a:r>
            <a:r>
              <a:rPr lang="ru-RU" sz="1800" dirty="0" smtClean="0"/>
              <a:t> Учащиеся , индивидуально или в парах, перечисляют все, что они знают или думают, что знают по теме (парная мозговая  атака, возможно – групповая мозговая атака).   </a:t>
            </a:r>
          </a:p>
          <a:p>
            <a:r>
              <a:rPr lang="ru-RU" sz="1800" b="1" dirty="0" smtClean="0"/>
              <a:t>«Классификация». </a:t>
            </a:r>
            <a:r>
              <a:rPr lang="ru-RU" sz="1800" dirty="0" smtClean="0"/>
              <a:t>Учащиеся высказывают свои соображения по теме  урока, группируют их, разбивают по категориям  – всё фиксируется на  доске. Категории предлагаются самими студентами, но преподаватель вправе помочь им.  </a:t>
            </a:r>
          </a:p>
          <a:p>
            <a:r>
              <a:rPr lang="ru-RU" sz="1800" b="1" dirty="0" smtClean="0"/>
              <a:t>«Читаю–думаю». </a:t>
            </a:r>
            <a:r>
              <a:rPr lang="ru-RU" sz="1800" dirty="0" smtClean="0"/>
              <a:t>Текст делится на части, и преподаватель предлагает учащимся предсказать, что произойдет в следующем отрывке. Если это чисто  информативный текст, учащимся предстоит предугадать, какая информация заложена в последующих частях.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smtClean="0"/>
              <a:t>ТЕХНОЛОГИЯ «КРИТИЧЕСКОЕ МЫШЛЕНИЕ» немного теории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800" b="1" dirty="0" smtClean="0"/>
              <a:t>«Ключевые слова». </a:t>
            </a:r>
            <a:r>
              <a:rPr lang="ru-RU" sz="1800" dirty="0" smtClean="0"/>
              <a:t>учащимся дается небольшой список ключевых слов (оптимально 4–5) из текста. Работая в парах, они должны будут предсказать, какие функции ключевые слова выполняют в тексте. Когда учащиеся придут к единому выводу относительно смысла и возможного употребления этих слов, преподаватель просит их обратить внимание на эти слова при чтении или прослушивании текста  – с тем, чтобы проверить правильность своих предположений. </a:t>
            </a:r>
          </a:p>
          <a:p>
            <a:r>
              <a:rPr lang="ru-RU" sz="1800" b="1" dirty="0" smtClean="0"/>
              <a:t>«Перепутанные логические цепи». </a:t>
            </a:r>
            <a:r>
              <a:rPr lang="ru-RU" sz="1800" dirty="0" smtClean="0"/>
              <a:t>Преподаватель записывает 5-6 отдельных событий из причинно-следственной цепи, каждое на отдельном листе, листы перетасовываются. Затем он по очереди предлагает учащимся восстановить правильный порядок. Когда все приходят к одному мнению, преподаватель просит учащихся обратить внимание на порядок событий при чтении текста или прослушивании лекции, чтобы проверить, правы они оказались или ошиблись.   </a:t>
            </a:r>
          </a:p>
          <a:p>
            <a:r>
              <a:rPr lang="ru-RU" sz="1800" b="1" dirty="0" smtClean="0"/>
              <a:t>«Верные – неверные утверждения». </a:t>
            </a:r>
            <a:r>
              <a:rPr lang="ru-RU" sz="1800" dirty="0" smtClean="0"/>
              <a:t>Преподаватель предлагает несколько утверждений по ещё не изученной (или не до конца изученной) теме, учащиеся должны выбрать те из них, что кажутся им верными. </a:t>
            </a:r>
          </a:p>
          <a:p>
            <a:endParaRPr lang="ru-RU" sz="16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smtClean="0"/>
              <a:t>ТЕХНОЛОГИЯ «КРИТИЧЕСКОЕ МЫШЛЕНИЕ» немного теории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800" b="1" dirty="0" smtClean="0"/>
              <a:t>Разбивка на «кластеры» </a:t>
            </a:r>
            <a:r>
              <a:rPr lang="ru-RU" sz="1800" dirty="0" smtClean="0"/>
              <a:t>(блоки идей). Кластеры предпочтительней составлять всей группой. Сначала преподаватель записывает тему (слово или фразу) в кружочке в центре доски или на листе бумаги. Затем он приглашает учащихся высказать свои идеи-спутники – используется метод мозгового штурма (атаки). Эти идеи помещаются в кружочках вокруг кружочка «тема» и соединяются с ним прямой линией (модель «планета со спутниками»). Если появляются новые детали, они будут уже словами-спутниками,  «вращающимися» вокруг идей-спутников. </a:t>
            </a:r>
          </a:p>
          <a:p>
            <a:endParaRPr lang="ru-RU" sz="1800" dirty="0" smtClean="0"/>
          </a:p>
          <a:p>
            <a:r>
              <a:rPr lang="ru-RU" sz="1800" b="1" dirty="0" smtClean="0"/>
              <a:t>«Знаем – Хотим узнать – Узнали». </a:t>
            </a:r>
            <a:r>
              <a:rPr lang="ru-RU" sz="1800" dirty="0" smtClean="0"/>
              <a:t>Оформляется таблица из трёх колонок. Работа может вестись индивидуально, в парах или в малых группах или же всей группой. Учащиеся записывают то, что им известно по теме. Далее они должны сформулировать вопросы для обсуждения. Предложенные идеи вписываются в колонку  «Знаем», группируются по категориям (классифицируются) и, возможно, дополняются. Спорные идеи и возникающие вопросы заносятся в колонку «Хотим узнать». Колонка «Узнали» заполняется позже. </a:t>
            </a:r>
          </a:p>
          <a:p>
            <a:endParaRPr lang="ru-RU" sz="18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smtClean="0"/>
              <a:t>ТЕХНОЛОГИЯ «КРИТИЧЕСКОЕ МЫШЛЕНИЕ» немного теории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sz="3600" b="1" dirty="0" smtClean="0"/>
              <a:t>«Свободное сочинение». </a:t>
            </a:r>
            <a:r>
              <a:rPr lang="ru-RU" sz="3600" dirty="0" smtClean="0"/>
              <a:t>Прежде чем приступить к изучению темы, учащиеся быстро (не более 5 мин), не останавливаясь, пишут о том, что им по этой теме известно, какие мысли и чувства она вызывает у них. Преподаватель может предложить учащимся прочитать написанное своему товарищу (соседу по парте), парам  – поделиться своими соображениями со всей группой, создать ситуацию групповой мозговой атаки. Можно также предложить учащимся подчеркнуть в своих записях то, в чём они не уверены.</a:t>
            </a:r>
          </a:p>
          <a:p>
            <a:pPr>
              <a:buNone/>
            </a:pPr>
            <a:endParaRPr lang="ru-RU" sz="3600" dirty="0" smtClean="0"/>
          </a:p>
          <a:p>
            <a:r>
              <a:rPr lang="ru-RU" sz="3600" b="1" dirty="0" smtClean="0"/>
              <a:t>Эвристика (нахожу, открываю), </a:t>
            </a:r>
            <a:r>
              <a:rPr lang="ru-RU" sz="3600" dirty="0" smtClean="0"/>
              <a:t>известная как «мозговая атака»,  «мозговой штурм», была впервые предложена американским ученым А.Ф. Осборном как улучшенный вариант диалога Сократа с широким использованием свободных ассоциаций и одновременным созданием соответствующего психологического климата в малых группах. </a:t>
            </a:r>
            <a:endParaRPr lang="ru-RU" sz="36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smtClean="0"/>
              <a:t>ТЕХНОЛОГИЯ «КРИТИЧЕСКОЕ МЫШЛЕНИЕ» немного теории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C000"/>
                </a:solidFill>
              </a:rPr>
              <a:t>Стадия ОСМЫСЛЕНИЕ (РЕАЛИЗАЦИЯ): </a:t>
            </a:r>
          </a:p>
          <a:p>
            <a:r>
              <a:rPr lang="ru-RU" b="1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подача нового материала </a:t>
            </a:r>
          </a:p>
          <a:p>
            <a:r>
              <a:rPr lang="ru-RU" dirty="0" smtClean="0"/>
              <a:t>обучение учащихся </a:t>
            </a:r>
            <a:r>
              <a:rPr lang="ru-RU" dirty="0" smtClean="0">
                <a:solidFill>
                  <a:srgbClr val="FF0000"/>
                </a:solidFill>
              </a:rPr>
              <a:t>активному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и творческому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осмыслению</a:t>
            </a:r>
            <a:r>
              <a:rPr lang="ru-RU" dirty="0" smtClean="0"/>
              <a:t> полученной информации. </a:t>
            </a:r>
          </a:p>
          <a:p>
            <a:pPr marL="901700" indent="-271463">
              <a:buFont typeface="Calibri" pitchFamily="34" charset="0"/>
              <a:buChar char="—"/>
            </a:pPr>
            <a:r>
              <a:rPr lang="ru-RU" dirty="0" smtClean="0"/>
              <a:t>может закончиться с концом урока, </a:t>
            </a:r>
          </a:p>
          <a:p>
            <a:pPr marL="901700" indent="-271463">
              <a:buFont typeface="Calibri" pitchFamily="34" charset="0"/>
              <a:buChar char="—"/>
            </a:pPr>
            <a:r>
              <a:rPr lang="ru-RU" dirty="0" smtClean="0"/>
              <a:t>может планироваться на несколько занятий, </a:t>
            </a:r>
          </a:p>
          <a:p>
            <a:pPr marL="901700" indent="-271463">
              <a:buFont typeface="Calibri" pitchFamily="34" charset="0"/>
              <a:buChar char="—"/>
            </a:pPr>
            <a:r>
              <a:rPr lang="ru-RU" dirty="0" smtClean="0"/>
              <a:t>может быть задумана как самостоятельная работа студентов во внеурочное время. </a:t>
            </a:r>
          </a:p>
          <a:p>
            <a:endParaRPr lang="ru-RU" b="1" dirty="0" smtClean="0"/>
          </a:p>
          <a:p>
            <a:pPr>
              <a:buFont typeface="Calibri" pitchFamily="34" charset="0"/>
              <a:buChar char="—"/>
            </a:pPr>
            <a:r>
              <a:rPr lang="ru-RU" dirty="0" smtClean="0"/>
              <a:t>Преподаватель делает сообщение (зачитывает текст- </a:t>
            </a:r>
            <a:r>
              <a:rPr lang="ru-RU" dirty="0" err="1" smtClean="0"/>
              <a:t>микролекцию</a:t>
            </a:r>
            <a:r>
              <a:rPr lang="ru-RU" dirty="0" smtClean="0"/>
              <a:t>) </a:t>
            </a:r>
            <a:endParaRPr lang="ru-RU" sz="2600" dirty="0"/>
          </a:p>
          <a:p>
            <a:pPr>
              <a:buNone/>
            </a:pPr>
            <a:r>
              <a:rPr lang="ru-RU" sz="2600" dirty="0" smtClean="0"/>
              <a:t>или же</a:t>
            </a:r>
          </a:p>
          <a:p>
            <a:pPr>
              <a:buFont typeface="Calibri" pitchFamily="34" charset="0"/>
              <a:buChar char="—"/>
            </a:pPr>
            <a:r>
              <a:rPr lang="ru-RU" dirty="0" smtClean="0"/>
              <a:t>учащиеся самостоятельно знакомятся с текстовым документом и чёткими разъяснениями сути домашнего задания с содержанием ценных методических рекомендаций по его выполнению (предпочтительней). </a:t>
            </a:r>
          </a:p>
          <a:p>
            <a:endParaRPr lang="ru-RU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smtClean="0"/>
              <a:t>ТЕХНОЛОГИЯ «КРИТИЧЕСКОЕ МЫШЛЕНИЕ» немного теории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4500" b="1" u="sng" dirty="0" smtClean="0"/>
              <a:t>методические приемы стадии «ОСМЫСЛЕНИЕ»:</a:t>
            </a:r>
          </a:p>
          <a:p>
            <a:r>
              <a:rPr lang="ru-RU" sz="4500" b="1" dirty="0" smtClean="0"/>
              <a:t>«Маркировка текста» И.Н.С.Е.Р.Т. </a:t>
            </a:r>
            <a:r>
              <a:rPr lang="ru-RU" sz="4500" dirty="0" smtClean="0"/>
              <a:t>(I.N.S.E.R.T. –  «</a:t>
            </a:r>
            <a:r>
              <a:rPr lang="ru-RU" sz="4500" dirty="0" err="1" smtClean="0"/>
              <a:t>Interactive</a:t>
            </a:r>
            <a:r>
              <a:rPr lang="ru-RU" sz="4500" dirty="0" smtClean="0"/>
              <a:t> </a:t>
            </a:r>
            <a:r>
              <a:rPr lang="ru-RU" sz="4500" dirty="0" err="1" smtClean="0"/>
              <a:t>Notation</a:t>
            </a:r>
            <a:r>
              <a:rPr lang="ru-RU" sz="4500" dirty="0" smtClean="0"/>
              <a:t> </a:t>
            </a:r>
            <a:r>
              <a:rPr lang="ru-RU" sz="4500" dirty="0" err="1" smtClean="0"/>
              <a:t>System</a:t>
            </a:r>
            <a:r>
              <a:rPr lang="ru-RU" sz="4500" dirty="0" smtClean="0"/>
              <a:t> </a:t>
            </a:r>
            <a:r>
              <a:rPr lang="ru-RU" sz="4500" dirty="0" err="1" smtClean="0"/>
              <a:t>for</a:t>
            </a:r>
            <a:r>
              <a:rPr lang="ru-RU" sz="4500" dirty="0" smtClean="0"/>
              <a:t> </a:t>
            </a:r>
            <a:r>
              <a:rPr lang="ru-RU" sz="4500" dirty="0" err="1" smtClean="0"/>
              <a:t>Enhanced</a:t>
            </a:r>
            <a:r>
              <a:rPr lang="ru-RU" sz="4500" dirty="0" smtClean="0"/>
              <a:t> </a:t>
            </a:r>
            <a:r>
              <a:rPr lang="ru-RU" sz="4500" dirty="0" err="1" smtClean="0"/>
              <a:t>Reading</a:t>
            </a:r>
            <a:r>
              <a:rPr lang="ru-RU" sz="4500" dirty="0" smtClean="0"/>
              <a:t> </a:t>
            </a:r>
            <a:r>
              <a:rPr lang="ru-RU" sz="4500" dirty="0" err="1" smtClean="0"/>
              <a:t>and</a:t>
            </a:r>
            <a:r>
              <a:rPr lang="ru-RU" sz="4500" dirty="0" smtClean="0"/>
              <a:t> </a:t>
            </a:r>
            <a:r>
              <a:rPr lang="ru-RU" sz="4500" dirty="0" err="1" smtClean="0"/>
              <a:t>Thinking</a:t>
            </a:r>
            <a:r>
              <a:rPr lang="ru-RU" sz="4500" dirty="0" smtClean="0"/>
              <a:t>»). Преподаватель предлагает отметить в предложенном тексте фрагменты, которые подтверждают (знаком  V) либо опровергают достоверность того, что они знали (знаком  –), те места, которые учащиеся сочли неожиданными (знаком +) или те, которые вызвали вопросы и непонимание (знаком ?).  </a:t>
            </a:r>
          </a:p>
          <a:p>
            <a:pPr>
              <a:buNone/>
            </a:pPr>
            <a:endParaRPr lang="ru-RU" sz="4500" dirty="0" smtClean="0"/>
          </a:p>
          <a:p>
            <a:r>
              <a:rPr lang="ru-RU" sz="4500" b="1" dirty="0" smtClean="0"/>
              <a:t>«Читаю – Думаю». </a:t>
            </a:r>
            <a:r>
              <a:rPr lang="ru-RU" sz="4500" dirty="0" smtClean="0"/>
              <a:t>(Описано выше.) </a:t>
            </a:r>
          </a:p>
          <a:p>
            <a:pPr>
              <a:buNone/>
            </a:pPr>
            <a:endParaRPr lang="ru-RU" sz="4500" dirty="0" smtClean="0"/>
          </a:p>
          <a:p>
            <a:r>
              <a:rPr lang="ru-RU" sz="4500" b="1" dirty="0" smtClean="0"/>
              <a:t>«Дневник двойной записи». </a:t>
            </a:r>
            <a:r>
              <a:rPr lang="ru-RU" sz="4500" dirty="0" smtClean="0"/>
              <a:t>Страница тетради разделяется вертикальной чертой пополам. Студенты отмечают в левой колонке те места в тексте, которые представляются им важными, значимыми. Правая колонка предназначается для комментариев того, что записано в левой колонке. </a:t>
            </a:r>
          </a:p>
          <a:p>
            <a:pPr>
              <a:buNone/>
            </a:pPr>
            <a:endParaRPr lang="ru-RU" sz="4500" dirty="0" smtClean="0"/>
          </a:p>
          <a:p>
            <a:r>
              <a:rPr lang="ru-RU" sz="4500" b="1" dirty="0" smtClean="0"/>
              <a:t>«Вопрос – Ответ». </a:t>
            </a:r>
            <a:r>
              <a:rPr lang="ru-RU" sz="4800" dirty="0" smtClean="0"/>
              <a:t>Учащиеся </a:t>
            </a:r>
            <a:r>
              <a:rPr lang="ru-RU" sz="4500" dirty="0" smtClean="0"/>
              <a:t>делятся на пары, читают текст, по очереди задают друг другу вопросы и отвечают на них.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smtClean="0"/>
              <a:t>ТЕХНОЛОГИЯ «КРИТИЧЕСКОЕ МЫШЛЕНИЕ» немного теории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2300" b="1" dirty="0" smtClean="0"/>
              <a:t>«Разработки для самостоятельных занятий». </a:t>
            </a:r>
            <a:r>
              <a:rPr lang="ru-RU" sz="2300" dirty="0" smtClean="0"/>
              <a:t>Преподаватель подготавливает вопросы, цель которых – привлечь  внимание сучащихся при сквозном чтении к определённым деталям, разбросанным в тексте. Группа обсуждает прочитанное. Возможно также выполнение письменной работы.  </a:t>
            </a:r>
          </a:p>
          <a:p>
            <a:endParaRPr lang="ru-RU" sz="2300" dirty="0" smtClean="0"/>
          </a:p>
          <a:p>
            <a:r>
              <a:rPr lang="ru-RU" sz="2300" b="1" dirty="0" smtClean="0"/>
              <a:t>«Вспомогательные пособия». </a:t>
            </a:r>
            <a:r>
              <a:rPr lang="ru-RU" sz="2300" dirty="0" smtClean="0"/>
              <a:t>Преподаватель выдаёт учащимся вспомогательную литературу, которая должна обратить их внимание на ключевые положения текста.   </a:t>
            </a:r>
          </a:p>
          <a:p>
            <a:pPr>
              <a:buNone/>
            </a:pPr>
            <a:endParaRPr lang="ru-RU" sz="2300" dirty="0" smtClean="0"/>
          </a:p>
          <a:p>
            <a:r>
              <a:rPr lang="ru-RU" sz="2300" b="1" dirty="0" smtClean="0"/>
              <a:t>«</a:t>
            </a:r>
            <a:r>
              <a:rPr lang="ru-RU" sz="2300" b="1" dirty="0" err="1" smtClean="0"/>
              <a:t>Взаимообучение</a:t>
            </a:r>
            <a:r>
              <a:rPr lang="ru-RU" sz="2300" b="1" dirty="0" smtClean="0"/>
              <a:t>».</a:t>
            </a:r>
            <a:r>
              <a:rPr lang="ru-RU" sz="2300" dirty="0" smtClean="0"/>
              <a:t> Прочитав отрывок из текста, учащиеся разделяются на малые группы и по очереди выступают в роли «учителя»: обобщают полученную информацию, задают своим товарищам вопросы по тексту, пытаются разобраться в том, что им недостаточно ясно, предсказывают, что последует далее. Затем роль «учителя» переходит к другому участнику малой группы. </a:t>
            </a:r>
          </a:p>
          <a:p>
            <a:endParaRPr lang="ru-RU" sz="45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smtClean="0"/>
              <a:t>ТЕХНОЛОГИЯ «КРИТИЧЕСКОЕ МЫШЛЕНИЕ» немного теории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57784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sz="4500" b="1" dirty="0" smtClean="0"/>
              <a:t>«Группы совместного обучения». </a:t>
            </a:r>
            <a:r>
              <a:rPr lang="ru-RU" sz="4500" dirty="0" smtClean="0"/>
              <a:t>Группа разбивается на подгруппы  – «группы совместного обучения». В каждой из них продумываются вопросы для совместного обсуждения. Каждому участнику отводится определённая роль: арбитра, регистратора, докладчика и т.д. В таких группах учащимся предстоит объяснять друг другу новый материал. </a:t>
            </a:r>
          </a:p>
          <a:p>
            <a:pPr>
              <a:buNone/>
            </a:pPr>
            <a:endParaRPr lang="ru-RU" sz="4500" dirty="0" smtClean="0"/>
          </a:p>
          <a:p>
            <a:r>
              <a:rPr lang="ru-RU" sz="4500" b="1" dirty="0" smtClean="0"/>
              <a:t>«Продвинутая лекция».  </a:t>
            </a:r>
            <a:r>
              <a:rPr lang="ru-RU" sz="4500" dirty="0" smtClean="0"/>
              <a:t>Новый материал дается в форме небольшой лекции. Перед началом своего сообщения преподаватель обращается к какому-либо приёму ВЫЗОВА, чтобы  «настроить» учащихся на восприятие текста, вызвать соответствующие ассоциации и вопросы. В процессе чтения лекции он делает остановки, предоставляет учащимся возможность задавать вопросы и обсуждать сказанное (как в описанной ниже игре «Думай  – Делись на пары – Делись мнениями»). </a:t>
            </a:r>
          </a:p>
          <a:p>
            <a:r>
              <a:rPr lang="ru-RU" sz="4500" b="1" dirty="0" smtClean="0"/>
              <a:t>«Думай – Делись на пары  – Делись мнениями». </a:t>
            </a:r>
            <a:r>
              <a:rPr lang="ru-RU" sz="4500" dirty="0" smtClean="0"/>
              <a:t>Преподаватель задаёт учащимся вопрос по теме занятия. Они обдумывают ответ индивидуально (или же составляют ответ кратко в письменной форме). Затем учащиеся объединяются в пары и сравнивают свой ответ с ответом партнера, после чего несколько пар делятся плодами совместных умственных усилий со всей группой. </a:t>
            </a:r>
            <a:endParaRPr lang="ru-RU" sz="45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smtClean="0"/>
              <a:t>ТЕХНОЛОГИЯ «КРИТИЧЕСКОЕ МЫШЛЕНИЕ» немного теории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400" b="1" dirty="0" smtClean="0">
                <a:solidFill>
                  <a:srgbClr val="00B050"/>
                </a:solidFill>
              </a:rPr>
              <a:t>Стадия РАЗМЫШЛЕНИЕ (РЕФЛЕКСИЯ) </a:t>
            </a:r>
          </a:p>
          <a:p>
            <a:pPr>
              <a:buFont typeface="Calibri" pitchFamily="34" charset="0"/>
              <a:buChar char="—"/>
            </a:pPr>
            <a:r>
              <a:rPr lang="ru-RU" sz="1800" dirty="0" smtClean="0"/>
              <a:t>учащимся предстоит рассмотреть учебный материал в свете собственного жизненного опыта</a:t>
            </a:r>
          </a:p>
          <a:p>
            <a:pPr>
              <a:buFont typeface="Calibri" pitchFamily="34" charset="0"/>
              <a:buChar char="—"/>
            </a:pPr>
            <a:r>
              <a:rPr lang="ru-RU" sz="1800" dirty="0" smtClean="0"/>
              <a:t>Учащиеся должны извлечь пользу из того, чему их учили. </a:t>
            </a:r>
          </a:p>
          <a:p>
            <a:pPr>
              <a:buFont typeface="Calibri" pitchFamily="34" charset="0"/>
              <a:buChar char="—"/>
            </a:pPr>
            <a:r>
              <a:rPr lang="ru-RU" sz="1800" dirty="0" smtClean="0"/>
              <a:t>должны определить свое отношение к поднятым на занятии проблемам. </a:t>
            </a:r>
          </a:p>
          <a:p>
            <a:pPr>
              <a:buNone/>
            </a:pPr>
            <a:endParaRPr lang="ru-RU" sz="1800" b="1" dirty="0" smtClean="0"/>
          </a:p>
          <a:p>
            <a:pPr>
              <a:buNone/>
            </a:pPr>
            <a:r>
              <a:rPr lang="ru-RU" sz="1800" b="1" dirty="0" smtClean="0"/>
              <a:t>Формы:</a:t>
            </a:r>
          </a:p>
          <a:p>
            <a:pPr>
              <a:buFont typeface="Wingdings" pitchFamily="2" charset="2"/>
              <a:buChar char="ü"/>
            </a:pPr>
            <a:r>
              <a:rPr lang="ru-RU" sz="1800" i="1" dirty="0" smtClean="0"/>
              <a:t>вдумчивая дискуссия </a:t>
            </a:r>
          </a:p>
          <a:p>
            <a:pPr marL="800100">
              <a:buNone/>
            </a:pPr>
            <a:r>
              <a:rPr lang="ru-RU" sz="1600" dirty="0" smtClean="0"/>
              <a:t>или же </a:t>
            </a:r>
          </a:p>
          <a:p>
            <a:pPr>
              <a:buFont typeface="Wingdings" pitchFamily="2" charset="2"/>
              <a:buChar char="ü"/>
            </a:pPr>
            <a:r>
              <a:rPr lang="ru-RU" sz="1800" i="1" dirty="0" smtClean="0"/>
              <a:t>выполнение учащимися письменной работы </a:t>
            </a:r>
          </a:p>
          <a:p>
            <a:pPr>
              <a:buNone/>
            </a:pPr>
            <a:endParaRPr lang="ru-RU" sz="1800" dirty="0" smtClean="0"/>
          </a:p>
          <a:p>
            <a:r>
              <a:rPr lang="ru-RU" sz="1800" dirty="0" smtClean="0"/>
              <a:t>РЕФЛЕКСИЯ- </a:t>
            </a:r>
            <a:r>
              <a:rPr lang="ru-RU" sz="1800" dirty="0" smtClean="0">
                <a:solidFill>
                  <a:srgbClr val="FF0000"/>
                </a:solidFill>
              </a:rPr>
              <a:t>не только  «размышление», но и «применение». </a:t>
            </a:r>
          </a:p>
          <a:p>
            <a:pPr>
              <a:buNone/>
            </a:pPr>
            <a:endParaRPr lang="ru-RU" sz="1800" dirty="0" smtClean="0"/>
          </a:p>
          <a:p>
            <a:r>
              <a:rPr lang="ru-RU" sz="2000" b="1" dirty="0" smtClean="0"/>
              <a:t>ПРОВЕДЕНИЕ ПРАКТИЧЕСКИХ ЗАНЯТИЙ </a:t>
            </a:r>
            <a:r>
              <a:rPr lang="ru-RU" sz="1800" dirty="0" smtClean="0"/>
              <a:t>– </a:t>
            </a:r>
            <a:r>
              <a:rPr lang="ru-RU" sz="1800" b="1" dirty="0" smtClean="0"/>
              <a:t>как замена РЕФЛЕКСИИ</a:t>
            </a:r>
            <a:r>
              <a:rPr lang="ru-RU" sz="1800" dirty="0" smtClean="0"/>
              <a:t> или дополнение к ней. </a:t>
            </a:r>
          </a:p>
          <a:p>
            <a:endParaRPr lang="ru-RU" sz="1800" dirty="0" smtClean="0"/>
          </a:p>
          <a:p>
            <a:endParaRPr lang="ru-RU" sz="18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100" b="1" dirty="0" smtClean="0"/>
              <a:t>ТЕХНОЛОГИЯ «КРИТИЧЕСКОЕ МЫШЛЕНИЕ»</a:t>
            </a:r>
            <a:r>
              <a:rPr lang="ru-RU" sz="3200" b="1" dirty="0" smtClean="0"/>
              <a:t> немного теории</a:t>
            </a: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sz="4400" b="1" u="sng" dirty="0" smtClean="0"/>
              <a:t>Методические приемы на стадии РЕФЛЕКСИИ:</a:t>
            </a:r>
          </a:p>
          <a:p>
            <a:pPr>
              <a:buNone/>
            </a:pPr>
            <a:endParaRPr lang="ru-RU" sz="4400" b="1" dirty="0" smtClean="0"/>
          </a:p>
          <a:p>
            <a:r>
              <a:rPr lang="ru-RU" sz="4400" b="1" dirty="0" smtClean="0"/>
              <a:t>«Вопросы по тексту».</a:t>
            </a:r>
            <a:r>
              <a:rPr lang="ru-RU" sz="4400" dirty="0" smtClean="0"/>
              <a:t> «Текстовый документ» прочитан, содержание его </a:t>
            </a:r>
          </a:p>
          <a:p>
            <a:pPr>
              <a:buNone/>
            </a:pPr>
            <a:r>
              <a:rPr lang="ru-RU" sz="4400" dirty="0" smtClean="0"/>
              <a:t>усвоено. Теперь преподаватель задаёт учащимся вопросы общего плана, на-</a:t>
            </a:r>
          </a:p>
          <a:p>
            <a:pPr marL="0" indent="0">
              <a:buNone/>
            </a:pPr>
            <a:r>
              <a:rPr lang="ru-RU" sz="4400" dirty="0" smtClean="0"/>
              <a:t>пример: «На что вы обратили внимание в тексте?», «Что это вам напомнило?», «Что в этом тексте, на ваш взгляд, является самым важным?», «Какая часть текста, по-вашему, наиболее существенная?» </a:t>
            </a:r>
          </a:p>
          <a:p>
            <a:pPr>
              <a:buNone/>
            </a:pPr>
            <a:endParaRPr lang="ru-RU" sz="4400" dirty="0" smtClean="0"/>
          </a:p>
          <a:p>
            <a:r>
              <a:rPr lang="ru-RU" sz="4400" b="1" dirty="0" smtClean="0"/>
              <a:t>«Парный мозговой штурм  – Парное подведение итогов». </a:t>
            </a:r>
            <a:r>
              <a:rPr lang="ru-RU" sz="4400" dirty="0" smtClean="0"/>
              <a:t>Пары, которые проводили мозговую атаку, готовясь к чтению текста, возвращаются к </a:t>
            </a:r>
          </a:p>
          <a:p>
            <a:pPr>
              <a:buNone/>
            </a:pPr>
            <a:r>
              <a:rPr lang="ru-RU" sz="4400" dirty="0" smtClean="0"/>
              <a:t>своим записям.  Теперь они могут сравнить: какие соображения у них были </a:t>
            </a:r>
          </a:p>
          <a:p>
            <a:pPr>
              <a:buNone/>
            </a:pPr>
            <a:r>
              <a:rPr lang="ru-RU" sz="4400" dirty="0" smtClean="0"/>
              <a:t>изначально, и какие мысли появились после прочтения текста. Учащиеся могут составить новый список, в который внесут всё новое и важное, что они </a:t>
            </a:r>
          </a:p>
          <a:p>
            <a:pPr>
              <a:buNone/>
            </a:pPr>
            <a:r>
              <a:rPr lang="ru-RU" sz="4400" dirty="0" smtClean="0"/>
              <a:t>почерпнули из текста. </a:t>
            </a:r>
          </a:p>
          <a:p>
            <a:endParaRPr lang="ru-RU" sz="4400" b="1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71472" y="357166"/>
            <a:ext cx="8229600" cy="500066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dirty="0" smtClean="0"/>
              <a:t>ВВЕДЕНИЕ</a:t>
            </a:r>
            <a:endParaRPr lang="ru-RU" sz="28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857224" y="1000108"/>
            <a:ext cx="7829576" cy="5126055"/>
          </a:xfrm>
        </p:spPr>
        <p:txBody>
          <a:bodyPr>
            <a:normAutofit/>
          </a:bodyPr>
          <a:lstStyle/>
          <a:p>
            <a:pPr marL="900113" indent="623888">
              <a:buNone/>
            </a:pPr>
            <a:r>
              <a:rPr lang="ru-RU" sz="2600" dirty="0" smtClean="0"/>
              <a:t>    </a:t>
            </a:r>
          </a:p>
          <a:p>
            <a:pPr marL="900113" indent="623888">
              <a:buNone/>
            </a:pPr>
            <a:endParaRPr lang="ru-RU" sz="2600" dirty="0" smtClean="0"/>
          </a:p>
          <a:p>
            <a:pPr marL="363538" indent="623888">
              <a:buNone/>
            </a:pPr>
            <a:r>
              <a:rPr lang="ru-RU" sz="2600" dirty="0" smtClean="0"/>
              <a:t> «Учение, значимое для человека, не есть только простое накопление фактов. Это учение, которое изменяет поведение человека в настоящем и будущем, его отношение и его личность». </a:t>
            </a:r>
          </a:p>
          <a:p>
            <a:pPr marL="5387975" indent="-273050">
              <a:buNone/>
            </a:pPr>
            <a:endParaRPr lang="ru-RU" sz="2600" dirty="0" smtClean="0"/>
          </a:p>
          <a:p>
            <a:pPr marL="5024438" indent="-273050">
              <a:buNone/>
            </a:pPr>
            <a:r>
              <a:rPr lang="ru-RU" sz="2600" dirty="0" smtClean="0"/>
              <a:t>Карл Р. </a:t>
            </a:r>
            <a:r>
              <a:rPr lang="ru-RU" sz="2600" dirty="0" err="1" smtClean="0"/>
              <a:t>Роджерс</a:t>
            </a:r>
            <a:r>
              <a:rPr lang="ru-RU" sz="2600" dirty="0" smtClean="0"/>
              <a:t> </a:t>
            </a:r>
            <a:endParaRPr lang="ru-RU" sz="2600" dirty="0"/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642910" y="2500306"/>
            <a:ext cx="8229600" cy="43576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smtClean="0"/>
              <a:t>ТЕХНОЛОГИЯ «КРИТИЧЕСКОЕ МЫШЛЕНИЕ» немного теории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62500" lnSpcReduction="20000"/>
          </a:bodyPr>
          <a:lstStyle/>
          <a:p>
            <a:r>
              <a:rPr lang="ru-RU" sz="2900" b="1" dirty="0" smtClean="0"/>
              <a:t>«Обзор дневников двойной записи». </a:t>
            </a:r>
          </a:p>
          <a:p>
            <a:pPr>
              <a:buNone/>
            </a:pPr>
            <a:r>
              <a:rPr lang="ru-RU" sz="2900" dirty="0" smtClean="0"/>
              <a:t>       Преподаватель предлагает учащимся поделиться с товарищами своими соображениями из «Дневников двойной записи». После чего следует обсуждение: группа под руководством преподавателя вступает в полемику. </a:t>
            </a:r>
          </a:p>
          <a:p>
            <a:endParaRPr lang="ru-RU" sz="2900" dirty="0" smtClean="0"/>
          </a:p>
          <a:p>
            <a:r>
              <a:rPr lang="ru-RU" sz="2900" b="1" dirty="0" smtClean="0"/>
              <a:t>Дискуссия  «Совместный поиск». </a:t>
            </a:r>
          </a:p>
          <a:p>
            <a:pPr>
              <a:buNone/>
            </a:pPr>
            <a:r>
              <a:rPr lang="ru-RU" sz="2900" b="1" dirty="0"/>
              <a:t> </a:t>
            </a:r>
            <a:r>
              <a:rPr lang="ru-RU" sz="2900" b="1" dirty="0" smtClean="0"/>
              <a:t>      </a:t>
            </a:r>
            <a:r>
              <a:rPr lang="ru-RU" sz="2900" dirty="0" smtClean="0"/>
              <a:t>Преподаватель просит учащихся рассмотреть и обсудить  «пояснительные» вопросы, которые подготовлены заранее. Пояснительный вопрос непосредственно связан с содержанием текста; на него можно ответить, как минимум, двумя способами. </a:t>
            </a:r>
          </a:p>
          <a:p>
            <a:pPr>
              <a:buNone/>
            </a:pPr>
            <a:endParaRPr lang="ru-RU" sz="2900" dirty="0" smtClean="0"/>
          </a:p>
          <a:p>
            <a:r>
              <a:rPr lang="ru-RU" sz="2900" b="1" dirty="0" smtClean="0"/>
              <a:t>«Последнее слово за мной». </a:t>
            </a:r>
          </a:p>
          <a:p>
            <a:pPr>
              <a:buNone/>
            </a:pPr>
            <a:r>
              <a:rPr lang="ru-RU" sz="2900" b="1" dirty="0"/>
              <a:t> </a:t>
            </a:r>
            <a:r>
              <a:rPr lang="ru-RU" sz="2900" b="1" dirty="0" smtClean="0"/>
              <a:t>      </a:t>
            </a:r>
            <a:r>
              <a:rPr lang="ru-RU" sz="2900" dirty="0" smtClean="0"/>
              <a:t>Преподаватель просит учащихся выписать цитаты (тезис,  «ключевую» фразу) из текста на одной стороне листа и комментарий к ней – на другой. Отрывок из текста комментирует и обсуждает вся группа, однако «последнее слово» остаётся за тем, кто заполнил карточку. </a:t>
            </a:r>
          </a:p>
          <a:p>
            <a:r>
              <a:rPr lang="ru-RU" sz="2900" b="1" dirty="0" smtClean="0"/>
              <a:t>«Перекрестная дискуссия».</a:t>
            </a:r>
            <a:r>
              <a:rPr lang="ru-RU" sz="2900" dirty="0" smtClean="0"/>
              <a:t>Учащиеся, разделившись на пары, высказывают свое положительное или отрицательное мнение в связи с каким-то положением текста. После этого пары объединяются в группы и продолжают полемику. 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smtClean="0"/>
              <a:t>ТЕХНОЛОГИЯ «КРИТИЧЕСКОЕ МЫШЛЕНИЕ» немного теории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endParaRPr lang="ru-RU" dirty="0" smtClean="0"/>
          </a:p>
          <a:p>
            <a:r>
              <a:rPr lang="ru-RU" sz="3800" b="1" dirty="0" smtClean="0"/>
              <a:t>«Общая полемика». </a:t>
            </a:r>
            <a:r>
              <a:rPr lang="ru-RU" sz="3800" dirty="0" smtClean="0"/>
              <a:t>Общая полемика чаще всего продолжает перекрестную дискуссию. Группа делится пополам, и учащиеся полемизируют по теме урока. Если кто-то из них меняет свою точку зрения, он «меняет» группу, переходя в «противоположный лагерь». </a:t>
            </a:r>
          </a:p>
          <a:p>
            <a:pPr>
              <a:buNone/>
            </a:pPr>
            <a:endParaRPr lang="ru-RU" sz="3800" dirty="0" smtClean="0"/>
          </a:p>
          <a:p>
            <a:r>
              <a:rPr lang="ru-RU" sz="3800" b="1" dirty="0" smtClean="0"/>
              <a:t>«Выходная карта». </a:t>
            </a:r>
            <a:r>
              <a:rPr lang="ru-RU" sz="3800" dirty="0" smtClean="0"/>
              <a:t>Когда времени на дискуссию недостаёт, преподаватель предлагает учащимся записать на карточке свои соображения по следующим пунктам: 1) самая важная мысль занятия; 2) один вопрос по теме занятия, 3) общий комментарий по материалу занятия. Предполагается, что обсуждение будет продолжено. </a:t>
            </a:r>
          </a:p>
          <a:p>
            <a:pPr>
              <a:buNone/>
            </a:pPr>
            <a:endParaRPr lang="ru-RU" sz="3800" dirty="0" smtClean="0"/>
          </a:p>
          <a:p>
            <a:r>
              <a:rPr lang="ru-RU" sz="3800" b="1" dirty="0" smtClean="0"/>
              <a:t>«Применение». </a:t>
            </a:r>
            <a:r>
              <a:rPr lang="ru-RU" sz="3800" dirty="0" smtClean="0"/>
              <a:t>Освоив новый метод, анализ или систему, учащиеся пробуют применить этот метод или анализ для решения задач иного типа и уровня. </a:t>
            </a:r>
          </a:p>
          <a:p>
            <a:pPr>
              <a:buNone/>
            </a:pPr>
            <a:endParaRPr lang="ru-RU" sz="3800" dirty="0" smtClean="0"/>
          </a:p>
          <a:p>
            <a:r>
              <a:rPr lang="ru-RU" sz="3800" b="1" dirty="0" smtClean="0"/>
              <a:t>Возвращение к таблице  «Знаем  – Хотим узнать – Узнали». </a:t>
            </a:r>
            <a:r>
              <a:rPr lang="ru-RU" sz="3800" dirty="0" smtClean="0"/>
              <a:t>В конце занятия учащиеся снова обращаются к схеме  «Знаем – Хотим узнать – Узнали». </a:t>
            </a:r>
            <a:endParaRPr lang="ru-RU" sz="38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smtClean="0"/>
              <a:t>ТЕХНОЛОГИЯ «КРИТИЧЕСКОЕ МЫШЛЕНИЕ» немного теории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143536"/>
          </a:xfrm>
        </p:spPr>
        <p:txBody>
          <a:bodyPr>
            <a:normAutofit fontScale="32500" lnSpcReduction="20000"/>
          </a:bodyPr>
          <a:lstStyle/>
          <a:p>
            <a:r>
              <a:rPr lang="ru-RU" sz="5500" b="1" dirty="0" smtClean="0"/>
              <a:t>Система И.Н.С.Е.Р.Т. (повторно).</a:t>
            </a:r>
            <a:r>
              <a:rPr lang="ru-RU" sz="5500" dirty="0" smtClean="0"/>
              <a:t>Учащиеся</a:t>
            </a:r>
            <a:r>
              <a:rPr lang="ru-RU" sz="5500" b="1" dirty="0" smtClean="0"/>
              <a:t> </a:t>
            </a:r>
            <a:r>
              <a:rPr lang="ru-RU" sz="5500" dirty="0" smtClean="0"/>
              <a:t>, проанализировав текст, могут построить схему или оформить маркировочную таблицу. В них отражаются основные моменты анализа новой информации. </a:t>
            </a:r>
          </a:p>
          <a:p>
            <a:endParaRPr lang="ru-RU" sz="5500" b="1" dirty="0" smtClean="0"/>
          </a:p>
          <a:p>
            <a:r>
              <a:rPr lang="ru-RU" sz="5500" b="1" dirty="0" smtClean="0"/>
              <a:t>Возвращение к  «ключевым терминам». </a:t>
            </a:r>
            <a:r>
              <a:rPr lang="ru-RU" sz="5500" dirty="0" smtClean="0"/>
              <a:t>Учащиеся , которых перед чтением текста преподаватель попросил дать общую трактовку ключевых терминов и предположить, как они будут применяться в конкретном контексте после прочтения, должны описать, как они в действительности применяются, верны ли первоначальные предположения. Учащиеся могут расположить термины кластерами. </a:t>
            </a:r>
          </a:p>
          <a:p>
            <a:endParaRPr lang="ru-RU" sz="5500" dirty="0" smtClean="0"/>
          </a:p>
          <a:p>
            <a:r>
              <a:rPr lang="ru-RU" sz="5500" b="1" dirty="0" smtClean="0"/>
              <a:t>Возвращение к  «перепутанным логическим цепям». </a:t>
            </a:r>
            <a:r>
              <a:rPr lang="ru-RU" sz="5500" dirty="0" smtClean="0"/>
              <a:t>Отдельным учащимся давались до чтения текста разрозненные события или понятия из хронологической цепи либо из причинно-следственной цепи. Им предлагалось спрогнозировать: каков будет правильный порядок. После прочтения текста преподаватель может сделать то же самое. Каждая пара учащихся должна быть готова, выступая перед группой, доказательно обосновать своё решение. 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smtClean="0"/>
              <a:t>ТЕХНОЛОГИЯ «КРИТИЧЕСКОЕ МЫШЛЕНИЕ»</a:t>
            </a:r>
            <a:br>
              <a:rPr lang="ru-RU" sz="2800" b="1" dirty="0" smtClean="0"/>
            </a:br>
            <a:r>
              <a:rPr lang="ru-RU" sz="2800" b="1" dirty="0" smtClean="0"/>
              <a:t>немного теории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/>
              <a:t>Возвращение к  «кластерам». </a:t>
            </a:r>
            <a:r>
              <a:rPr lang="ru-RU" sz="1800" dirty="0" smtClean="0"/>
              <a:t>Когда учащиеся работали над кластерами перед чтением текста, они располагали идеи в виде «спутников», вращающихся вокруг главной темы. Все вносилось в кластер, даже идеи, не вполне понятные учащимся и недостающие (в этих случаях рядом ставился вопросительный знак). После прочтения текста, учащиеся в парах (или вся группа целиком) снова будут организовывать информацию в виде кластеров. Но теперь графически отразится уже действительное соотношение понятий и идей (на основании изученного текста). </a:t>
            </a:r>
          </a:p>
          <a:p>
            <a:r>
              <a:rPr lang="ru-RU" sz="1800" dirty="0" smtClean="0"/>
              <a:t>Преподаватель может дать учащимся задание: обязательно внести в кластер термины из предложенного им списка. Закончив  работу, парам предстоит изложить и аргументировать свои варианты кластеров перед всем группой.   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smtClean="0"/>
              <a:t>ТЕХНОЛОГИЯ «КРИТИЧЕСКОЕ МЫШЛЕНИЕ» немного теории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/>
              <a:t>Возвращение к  «разработкам для самостоятельных занятий»</a:t>
            </a:r>
            <a:r>
              <a:rPr lang="ru-RU" dirty="0" smtClean="0"/>
              <a:t>.  Грамотно составленное учебное пособие изначально предлагает учащимся собрать информацию,  «распылённую» по тексту. Теперь нужно подвести итог по проделанной работе. Учащиеся вряд ли выбрали из текста одно и то же, если, конечно, текст не слишком прямолинеен и упрощён. Качественная разработка, кроме того, должна требовать от Учащихся определиться с мнением (привести доказательства по какому-то вопросу, решить ситуационную задачу и т.д.). Результаты самостоятельной работы каждого учащегося непременно стоит обсудить со всей группой, потому что мнения могут быть самыми разнообразными и может возникнуть интересная дискуссия. </a:t>
            </a:r>
          </a:p>
          <a:p>
            <a:endParaRPr lang="ru-RU" dirty="0" smtClean="0"/>
          </a:p>
          <a:p>
            <a:r>
              <a:rPr lang="ru-RU" b="1" dirty="0" smtClean="0"/>
              <a:t>Возвращение к «двойным дневникам»</a:t>
            </a:r>
            <a:r>
              <a:rPr lang="ru-RU" dirty="0" smtClean="0"/>
              <a:t>. Когда текст прочитан, учащиеся вновь обратятся к  «двойным дневникам». Им предлагается последовательно разобрать текст и поделиться замечаниями, которые они делали к каждой странице – в парах и в группе. Преподавателю следует заранее подготовить и свои комментарии, чтобы  акцентировать внимание учащихся на тех разделах, которые он планирует обсудить в обязательном порядке. 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smtClean="0"/>
              <a:t>ТЕХНОЛОГИЯ «КРИТИЧЕСКОЕ МЫШЛЕНИЕ» немного теории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/>
              <a:t>«Десятиминутное сочинение»  </a:t>
            </a:r>
            <a:r>
              <a:rPr lang="ru-RU" dirty="0" smtClean="0"/>
              <a:t>–  свободное письмо. Учащиеся , ознакомившись с содержательной частью урока, пишут небольшое сочинение – непрерывно, без остановки конспективно записывают свои соображения по этой теме. Если писать быстро, не перечитывая, не исправляя, а когда не можешь придумать, что написать, записываешь фразу:  «Я не знаю, что писать дальше», то, по утверждению некоторых специалистов, могут открыться творческие глубины, которые при заранее спланированном, продуманном письме остаются недоступными. </a:t>
            </a:r>
          </a:p>
          <a:p>
            <a:pPr>
              <a:buNone/>
            </a:pPr>
            <a:r>
              <a:rPr lang="ru-RU" dirty="0" smtClean="0"/>
              <a:t>  </a:t>
            </a:r>
          </a:p>
          <a:p>
            <a:r>
              <a:rPr lang="ru-RU" b="1" dirty="0" smtClean="0"/>
              <a:t>«Пятиминутное эссе». </a:t>
            </a:r>
            <a:r>
              <a:rPr lang="ru-RU" dirty="0" smtClean="0"/>
              <a:t>Этот вид письменного задания выполняется в конце занятия, чтобы учащиеся смогли подытожить свои знания по изучаемой теме, а преподавателю было легче понять, что им удалось усвоить, какие пробелы ещё предстоит восполнить. Конкретно учащимся предлагается выполнить два задания: 1) написать (кратко, </a:t>
            </a:r>
            <a:r>
              <a:rPr lang="ru-RU" dirty="0" err="1" smtClean="0"/>
              <a:t>тезисно</a:t>
            </a:r>
            <a:r>
              <a:rPr lang="ru-RU" dirty="0" smtClean="0"/>
              <a:t>), что они узнали по данной теме нового и интересного; 2) задать один вопрос, на который они так и не получили ответа в ходе занятия. Преподаватель может использовать работы студентов при планировании следующего урока. </a:t>
            </a:r>
          </a:p>
          <a:p>
            <a:endParaRPr lang="ru-RU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smtClean="0"/>
              <a:t>ТЕХНОЛОГИЯ «КРИТИЧЕСКОЕ МЫШЛЕНИЕ» немного теории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Графическая организация материала </a:t>
            </a:r>
            <a:r>
              <a:rPr lang="ru-RU" dirty="0" smtClean="0"/>
              <a:t>– способ сделать наглядными мыслительные процессы, происходящие при работе с той или иной информацией. </a:t>
            </a:r>
            <a:endParaRPr lang="ru-RU" dirty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наглядно демонстрирует взаимоотношения между идеями еще до того, как они обрели своё выражение в словесной форме.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Формы графической организации материала: </a:t>
            </a:r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i="1" dirty="0" smtClean="0"/>
              <a:t>  </a:t>
            </a:r>
            <a:r>
              <a:rPr lang="ru-RU" i="1" u="sng" dirty="0" smtClean="0"/>
              <a:t>«концептуальные  таблицы» </a:t>
            </a:r>
          </a:p>
          <a:p>
            <a:pPr>
              <a:buNone/>
            </a:pPr>
            <a:endParaRPr lang="ru-RU" i="1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 </a:t>
            </a:r>
            <a:r>
              <a:rPr lang="ru-RU" u="sng" dirty="0" smtClean="0"/>
              <a:t>«кластеры»</a:t>
            </a: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smtClean="0"/>
              <a:t>ТЕХНОЛОГИЯ «КРИТИЧЕСКОЕ МЫШЛЕНИЕ» немного теории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00100" y="1785926"/>
            <a:ext cx="764386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b="1" i="1" dirty="0" smtClean="0"/>
              <a:t>«Концептуальная таблица» - </a:t>
            </a:r>
            <a:r>
              <a:rPr lang="ru-RU" dirty="0" smtClean="0"/>
              <a:t>эффективный способ организации материала, при необходимости сравнения двух и более объектов по нескольким параметрам. </a:t>
            </a:r>
          </a:p>
          <a:p>
            <a:pPr>
              <a:buNone/>
            </a:pPr>
            <a:r>
              <a:rPr lang="ru-RU" dirty="0" smtClean="0"/>
              <a:t>Учащиеся могут составлять «концептуальную таблицу» в качестве  упражнения во время групповой дискуссии. 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642910" y="3500438"/>
          <a:ext cx="8072495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4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44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4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44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44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6906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То, что подлежит объединению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r>
                        <a:rPr lang="ru-RU" dirty="0" smtClean="0"/>
                        <a:t>Черты и свойства, по которым</a:t>
                      </a:r>
                      <a:r>
                        <a:rPr lang="ru-RU" baseline="0" dirty="0" smtClean="0"/>
                        <a:t> происходит сравнение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3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4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smtClean="0"/>
              <a:t>ТЕХНОЛОГИЯ «КРИТИЧЕСКОЕ МЫШЛЕНИЕ» немного теории</a:t>
            </a:r>
            <a:endParaRPr lang="ru-RU" sz="2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965121"/>
              </p:ext>
            </p:extLst>
          </p:nvPr>
        </p:nvGraphicFramePr>
        <p:xfrm>
          <a:off x="214282" y="2071678"/>
          <a:ext cx="8358246" cy="439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0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92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8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ru-RU" dirty="0" err="1" smtClean="0"/>
                        <a:t>Неимитационные</a:t>
                      </a:r>
                      <a:r>
                        <a:rPr lang="ru-RU" dirty="0" smtClean="0"/>
                        <a:t> методы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Имитационные методы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Игровые методы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Неигровые методы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buFont typeface="Calibri" pitchFamily="34" charset="0"/>
                        <a:buChar char="—"/>
                      </a:pPr>
                      <a:r>
                        <a:rPr lang="ru-RU" dirty="0" smtClean="0"/>
                        <a:t>проблемная лекция</a:t>
                      </a:r>
                    </a:p>
                    <a:p>
                      <a:pPr>
                        <a:buFont typeface="Calibri" pitchFamily="34" charset="0"/>
                        <a:buChar char="—"/>
                      </a:pPr>
                      <a:r>
                        <a:rPr lang="ru-RU" dirty="0" smtClean="0"/>
                        <a:t>эвристическая беседа</a:t>
                      </a:r>
                    </a:p>
                    <a:p>
                      <a:pPr>
                        <a:buFont typeface="Calibri" pitchFamily="34" charset="0"/>
                        <a:buChar char="—"/>
                      </a:pPr>
                      <a:r>
                        <a:rPr lang="ru-RU" dirty="0" smtClean="0"/>
                        <a:t>учебная дискуссия</a:t>
                      </a:r>
                    </a:p>
                    <a:p>
                      <a:pPr>
                        <a:buFont typeface="Calibri" pitchFamily="34" charset="0"/>
                        <a:buChar char="—"/>
                      </a:pPr>
                      <a:r>
                        <a:rPr lang="ru-RU" dirty="0" smtClean="0"/>
                        <a:t>исследовательский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метод</a:t>
                      </a:r>
                    </a:p>
                    <a:p>
                      <a:pPr>
                        <a:buFont typeface="Calibri" pitchFamily="34" charset="0"/>
                        <a:buChar char="—"/>
                      </a:pPr>
                      <a:r>
                        <a:rPr lang="ru-RU" dirty="0" smtClean="0"/>
                        <a:t>самостоятельная работа с обучающей программой</a:t>
                      </a:r>
                    </a:p>
                    <a:p>
                      <a:pPr>
                        <a:buFont typeface="Calibri" pitchFamily="34" charset="0"/>
                        <a:buChar char="—"/>
                      </a:pPr>
                      <a:r>
                        <a:rPr lang="ru-RU" dirty="0" smtClean="0"/>
                        <a:t>поисковая лабораторная работа</a:t>
                      </a:r>
                    </a:p>
                    <a:p>
                      <a:pPr>
                        <a:buFont typeface="Calibri" pitchFamily="34" charset="0"/>
                        <a:buChar char="—"/>
                      </a:pPr>
                      <a:r>
                        <a:rPr lang="ru-RU" dirty="0" smtClean="0"/>
                        <a:t>самостоятельная работа со справочником</a:t>
                      </a:r>
                    </a:p>
                    <a:p>
                      <a:pPr>
                        <a:buFont typeface="Calibri" pitchFamily="34" charset="0"/>
                        <a:buChar char="—"/>
                      </a:pPr>
                      <a:r>
                        <a:rPr lang="ru-RU" dirty="0" smtClean="0"/>
                        <a:t>анализ ситуации</a:t>
                      </a:r>
                    </a:p>
                    <a:p>
                      <a:pPr>
                        <a:buFont typeface="Calibri" pitchFamily="34" charset="0"/>
                        <a:buChar char="—"/>
                      </a:pPr>
                      <a:r>
                        <a:rPr lang="ru-RU" dirty="0" smtClean="0"/>
                        <a:t>конференции</a:t>
                      </a:r>
                    </a:p>
                    <a:p>
                      <a:pPr>
                        <a:buFont typeface="Calibri" pitchFamily="34" charset="0"/>
                        <a:buNone/>
                      </a:pPr>
                      <a:r>
                        <a:rPr lang="ru-RU" dirty="0" smtClean="0"/>
                        <a:t>и другие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 typeface="Calibri" pitchFamily="34" charset="0"/>
                        <a:buChar char="—"/>
                      </a:pPr>
                      <a:r>
                        <a:rPr lang="ru-RU" dirty="0" smtClean="0"/>
                        <a:t>имитационный</a:t>
                      </a:r>
                      <a:r>
                        <a:rPr lang="ru-RU" baseline="0" dirty="0" smtClean="0"/>
                        <a:t> тренинг</a:t>
                      </a:r>
                    </a:p>
                    <a:p>
                      <a:pPr>
                        <a:buFont typeface="Calibri" pitchFamily="34" charset="0"/>
                        <a:buChar char="—"/>
                      </a:pPr>
                      <a:r>
                        <a:rPr lang="ru-RU" baseline="0" dirty="0" smtClean="0"/>
                        <a:t>разыгрывание ролей</a:t>
                      </a:r>
                    </a:p>
                    <a:p>
                      <a:pPr>
                        <a:buFont typeface="Calibri" pitchFamily="34" charset="0"/>
                        <a:buChar char="—"/>
                      </a:pPr>
                      <a:r>
                        <a:rPr lang="ru-RU" baseline="0" dirty="0" smtClean="0"/>
                        <a:t>деловые игры</a:t>
                      </a:r>
                    </a:p>
                    <a:p>
                      <a:pPr>
                        <a:buFont typeface="Calibri" pitchFamily="34" charset="0"/>
                        <a:buChar char="—"/>
                      </a:pPr>
                      <a:r>
                        <a:rPr lang="ru-RU" baseline="0" dirty="0" smtClean="0"/>
                        <a:t>стажировка</a:t>
                      </a:r>
                    </a:p>
                    <a:p>
                      <a:pPr>
                        <a:buFont typeface="Calibri" pitchFamily="34" charset="0"/>
                        <a:buNone/>
                      </a:pPr>
                      <a:r>
                        <a:rPr lang="ru-RU" dirty="0" smtClean="0"/>
                        <a:t>и другие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 typeface="Calibri" pitchFamily="34" charset="0"/>
                        <a:buChar char="—"/>
                      </a:pPr>
                      <a:r>
                        <a:rPr lang="ru-RU" dirty="0" smtClean="0"/>
                        <a:t>анализ ситуаций</a:t>
                      </a:r>
                    </a:p>
                    <a:p>
                      <a:pPr>
                        <a:buFont typeface="Calibri" pitchFamily="34" charset="0"/>
                        <a:buChar char="—"/>
                      </a:pPr>
                      <a:r>
                        <a:rPr lang="ru-RU" dirty="0" smtClean="0"/>
                        <a:t>решение ситуационных задач</a:t>
                      </a:r>
                    </a:p>
                    <a:p>
                      <a:pPr>
                        <a:buFont typeface="Calibri" pitchFamily="34" charset="0"/>
                        <a:buChar char="—"/>
                      </a:pPr>
                      <a:r>
                        <a:rPr lang="ru-RU" dirty="0" smtClean="0"/>
                        <a:t>тест-контроль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00034" y="1643050"/>
            <a:ext cx="52910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АКТИВНЫЕ МЕТОДЫ ОБУЧЕНИЯ</a:t>
            </a:r>
            <a:endParaRPr lang="ru-RU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smtClean="0"/>
              <a:t>ТЕХНОЛОГИЯ «КРИТИЧЕСКОЕ МЫШЛЕНИЕ» немного теории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u="sng" dirty="0" smtClean="0"/>
              <a:t>Активные методы обучения</a:t>
            </a:r>
          </a:p>
          <a:p>
            <a:r>
              <a:rPr lang="ru-RU" b="1" dirty="0" smtClean="0"/>
              <a:t>Особенности: </a:t>
            </a:r>
          </a:p>
          <a:p>
            <a:r>
              <a:rPr lang="ru-RU" dirty="0" smtClean="0"/>
              <a:t>1.  Вынужденная активность учащихся: учащийся должен быть активен независимо от его желания </a:t>
            </a:r>
          </a:p>
          <a:p>
            <a:r>
              <a:rPr lang="ru-RU" dirty="0" smtClean="0"/>
              <a:t>2. Постоянное взаимодействие учащихся и преподавателя с помощью </a:t>
            </a:r>
          </a:p>
          <a:p>
            <a:r>
              <a:rPr lang="ru-RU" dirty="0" smtClean="0"/>
              <a:t>прямых и обратных связей и учащихся между собой. </a:t>
            </a:r>
          </a:p>
          <a:p>
            <a:r>
              <a:rPr lang="ru-RU" dirty="0" smtClean="0"/>
              <a:t>3. Необходимость самостоятельной творческой  выработки решений. учащимися </a:t>
            </a:r>
          </a:p>
          <a:p>
            <a:r>
              <a:rPr lang="ru-RU" dirty="0" smtClean="0"/>
              <a:t>4. Повышенная степень мотивации, эмоциональности и творчества.  </a:t>
            </a:r>
          </a:p>
          <a:p>
            <a:endParaRPr lang="ru-RU" dirty="0" smtClean="0"/>
          </a:p>
          <a:p>
            <a:r>
              <a:rPr lang="ru-RU" b="1" dirty="0" smtClean="0"/>
              <a:t>Результаты использования: </a:t>
            </a:r>
          </a:p>
          <a:p>
            <a:r>
              <a:rPr lang="ru-RU" dirty="0" smtClean="0"/>
              <a:t>1. Материал усваивается на 90%. </a:t>
            </a:r>
          </a:p>
          <a:p>
            <a:r>
              <a:rPr lang="ru-RU" dirty="0" smtClean="0"/>
              <a:t>2.  Время изучения учебного материала уменьшается на 30–90%. </a:t>
            </a:r>
          </a:p>
          <a:p>
            <a:r>
              <a:rPr lang="ru-RU" dirty="0" smtClean="0"/>
              <a:t>3. Активизируется учебный процесс, он делается творческим, увеличивается заинтересованность студентов.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Система контроля знаний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lvl="0">
              <a:defRPr/>
            </a:pPr>
            <a:r>
              <a:rPr lang="ru-RU" sz="4500" b="1" dirty="0" smtClean="0"/>
              <a:t>Уровни усвоения учебных элементов (УЭ):</a:t>
            </a:r>
          </a:p>
          <a:p>
            <a:pPr lvl="0">
              <a:defRPr/>
            </a:pPr>
            <a:r>
              <a:rPr lang="ru-RU" sz="4500" b="1" dirty="0" smtClean="0"/>
              <a:t> 1. с вовлечением </a:t>
            </a:r>
            <a:r>
              <a:rPr lang="ru-RU" sz="4500" b="1" u="sng" dirty="0" smtClean="0"/>
              <a:t>репродуктивной деятельности: </a:t>
            </a:r>
          </a:p>
          <a:p>
            <a:pPr marL="1163638" lvl="1">
              <a:defRPr/>
            </a:pPr>
            <a:r>
              <a:rPr lang="ru-RU" sz="4500" b="1" dirty="0"/>
              <a:t>у</a:t>
            </a:r>
            <a:r>
              <a:rPr lang="ru-RU" sz="4500" b="1" dirty="0" smtClean="0"/>
              <a:t>ровень узнавания: </a:t>
            </a:r>
            <a:r>
              <a:rPr lang="ru-RU" sz="4500" dirty="0" smtClean="0"/>
              <a:t>действие  с  подсказкой  на  уровне  узнавания  изученного  УЭ; </a:t>
            </a:r>
          </a:p>
          <a:p>
            <a:pPr marL="1163638" lvl="1">
              <a:defRPr/>
            </a:pPr>
            <a:r>
              <a:rPr lang="ru-RU" sz="4500" b="1" dirty="0"/>
              <a:t>у</a:t>
            </a:r>
            <a:r>
              <a:rPr lang="ru-RU" sz="4500" b="1" dirty="0" smtClean="0"/>
              <a:t>ровень воспроизведения: </a:t>
            </a:r>
            <a:r>
              <a:rPr lang="ru-RU" sz="4500" dirty="0" smtClean="0"/>
              <a:t>действие  по  самостоятельному  воспроизведению УЭ  в типовой  ситуации  на  основе алгоритма  ориентировочной  основы  деятельности (ООД); </a:t>
            </a:r>
          </a:p>
          <a:p>
            <a:pPr lvl="0">
              <a:defRPr/>
            </a:pPr>
            <a:r>
              <a:rPr lang="ru-RU" sz="4500" b="1" dirty="0" smtClean="0"/>
              <a:t>2. </a:t>
            </a:r>
            <a:r>
              <a:rPr lang="ru-RU" sz="4500" b="1" i="1" dirty="0" smtClean="0"/>
              <a:t>с вовлечением </a:t>
            </a:r>
            <a:r>
              <a:rPr lang="ru-RU" sz="4500" b="1" i="1" u="sng" dirty="0" smtClean="0"/>
              <a:t>продуктивной деятельности:                                                     </a:t>
            </a:r>
          </a:p>
          <a:p>
            <a:pPr marL="1163638" lvl="1">
              <a:defRPr/>
            </a:pPr>
            <a:r>
              <a:rPr lang="ru-RU" sz="4500" b="1" dirty="0" smtClean="0"/>
              <a:t> эвристический уровень: </a:t>
            </a:r>
            <a:r>
              <a:rPr lang="ru-RU" sz="4500" dirty="0" smtClean="0"/>
              <a:t>действие по самостоятельному эвристическому использованию УЭ в нестандартной ситуации на основе трансформации ранее известного алгоритма  ориентировочной основы  деятельности (ООД) ; </a:t>
            </a:r>
          </a:p>
          <a:p>
            <a:pPr marL="1163638" lvl="1">
              <a:defRPr/>
            </a:pPr>
            <a:r>
              <a:rPr lang="ru-RU" sz="4500" b="1" dirty="0"/>
              <a:t>у</a:t>
            </a:r>
            <a:r>
              <a:rPr lang="ru-RU" sz="4500" b="1" dirty="0" smtClean="0"/>
              <a:t>ровень творческого подхода: </a:t>
            </a:r>
            <a:r>
              <a:rPr lang="ru-RU" sz="4500" dirty="0" smtClean="0"/>
              <a:t>действие по самостоятельному творческому использованию  УЭ в новой ситуации на основе  конструирования  ранее  неизвестного  алгоритма  ориентировочной  основы деятельности (ООД) ; в учебной ситуации учащимся производится объективно новая информация;</a:t>
            </a:r>
          </a:p>
          <a:p>
            <a:pPr lvl="0">
              <a:defRPr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smtClean="0"/>
              <a:t>ТЕХНОЛОГИЯ «КРИТИЧЕСКОЕ МЫШЛЕНИЕ»- практическая применение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u="sng" dirty="0" err="1" smtClean="0"/>
              <a:t>Внутридисциплинарные</a:t>
            </a:r>
            <a:r>
              <a:rPr lang="ru-RU" b="1" u="sng" dirty="0" smtClean="0"/>
              <a:t> связи:</a:t>
            </a:r>
          </a:p>
          <a:p>
            <a:r>
              <a:rPr lang="ru-RU" b="1" dirty="0" smtClean="0"/>
              <a:t>поурочный план:</a:t>
            </a:r>
          </a:p>
          <a:p>
            <a:r>
              <a:rPr lang="ru-RU" dirty="0" smtClean="0"/>
              <a:t>то, что изучается сегодня, базируется на материале, изученном на предыдущем занятии. </a:t>
            </a:r>
          </a:p>
          <a:p>
            <a:r>
              <a:rPr lang="ru-RU" dirty="0" smtClean="0"/>
              <a:t>первое по счету занятие имеет смысл закончить стадией ВЫЗОВА. 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800" b="1" dirty="0" smtClean="0"/>
              <a:t>ТЕХНОЛОГИЯ «КРИТИЧЕСКОЕ МЫШЛЕНИЕ»</a:t>
            </a:r>
            <a:br>
              <a:rPr lang="ru-RU" sz="2800" b="1" dirty="0" smtClean="0"/>
            </a:br>
            <a:r>
              <a:rPr lang="ru-RU" sz="2800" b="1" dirty="0" smtClean="0"/>
              <a:t>практическое применение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Задачи, ставящиеся перед теоретическими занятиями:</a:t>
            </a:r>
          </a:p>
          <a:p>
            <a:pPr marL="1243013" indent="-514350">
              <a:buAutoNum type="arabicPeriod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Усвоение теоретического материала </a:t>
            </a:r>
            <a:r>
              <a:rPr lang="ru-RU" dirty="0" smtClean="0"/>
              <a:t>на уровне </a:t>
            </a:r>
            <a:r>
              <a:rPr lang="ru-RU" dirty="0" smtClean="0">
                <a:solidFill>
                  <a:srgbClr val="FF0000"/>
                </a:solidFill>
              </a:rPr>
              <a:t>узнавания</a:t>
            </a:r>
            <a:r>
              <a:rPr lang="ru-RU" dirty="0" smtClean="0"/>
              <a:t> и </a:t>
            </a:r>
            <a:r>
              <a:rPr lang="ru-RU" dirty="0" smtClean="0">
                <a:solidFill>
                  <a:srgbClr val="FFC000"/>
                </a:solidFill>
              </a:rPr>
              <a:t>осмысления</a:t>
            </a:r>
            <a:r>
              <a:rPr lang="ru-RU" dirty="0" smtClean="0"/>
              <a:t> (воспроизведение)</a:t>
            </a:r>
          </a:p>
          <a:p>
            <a:pPr marL="1243013" indent="-514350"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Задачи, ставящиеся перед практическими занятиями:</a:t>
            </a:r>
          </a:p>
          <a:p>
            <a:pPr marL="1158875">
              <a:buNone/>
            </a:pPr>
            <a:r>
              <a:rPr lang="ru-RU" dirty="0" smtClean="0"/>
              <a:t>1.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Закрепление теоретического материала </a:t>
            </a:r>
            <a:r>
              <a:rPr lang="ru-RU" dirty="0" smtClean="0"/>
              <a:t>на уровне </a:t>
            </a:r>
            <a:r>
              <a:rPr lang="ru-RU" dirty="0" smtClean="0">
                <a:solidFill>
                  <a:srgbClr val="FFC000"/>
                </a:solidFill>
              </a:rPr>
              <a:t>осмысления</a:t>
            </a:r>
            <a:r>
              <a:rPr lang="ru-RU" dirty="0" smtClean="0"/>
              <a:t> (воспроизведение, эвристический уровень)и </a:t>
            </a:r>
            <a:r>
              <a:rPr lang="ru-RU" dirty="0" smtClean="0">
                <a:solidFill>
                  <a:srgbClr val="00B050"/>
                </a:solidFill>
              </a:rPr>
              <a:t>рефлексии </a:t>
            </a:r>
            <a:r>
              <a:rPr lang="ru-RU" dirty="0" smtClean="0"/>
              <a:t>(творческий уровень)</a:t>
            </a:r>
          </a:p>
          <a:p>
            <a:pPr marL="1158875">
              <a:buNone/>
            </a:pPr>
            <a:endParaRPr lang="ru-RU" dirty="0" smtClean="0"/>
          </a:p>
          <a:p>
            <a:pPr marL="1158875">
              <a:buNone/>
            </a:pPr>
            <a:r>
              <a:rPr lang="ru-RU" dirty="0" smtClean="0"/>
              <a:t>2</a:t>
            </a:r>
            <a:r>
              <a:rPr lang="ru-RU" b="1" dirty="0" smtClean="0"/>
              <a:t>.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Усвоение практических навыков </a:t>
            </a:r>
            <a:r>
              <a:rPr lang="ru-RU" dirty="0" smtClean="0"/>
              <a:t>на уровне </a:t>
            </a:r>
            <a:r>
              <a:rPr lang="ru-RU" dirty="0" smtClean="0">
                <a:solidFill>
                  <a:srgbClr val="FF0000"/>
                </a:solidFill>
              </a:rPr>
              <a:t>узнавания</a:t>
            </a:r>
            <a:r>
              <a:rPr lang="ru-RU" dirty="0" smtClean="0"/>
              <a:t>, </a:t>
            </a:r>
            <a:r>
              <a:rPr lang="ru-RU" dirty="0" smtClean="0">
                <a:solidFill>
                  <a:srgbClr val="FFC000"/>
                </a:solidFill>
              </a:rPr>
              <a:t>воспроизведения </a:t>
            </a:r>
            <a:r>
              <a:rPr lang="ru-RU" dirty="0" smtClean="0"/>
              <a:t>и </a:t>
            </a:r>
            <a:r>
              <a:rPr lang="ru-RU" dirty="0" smtClean="0">
                <a:solidFill>
                  <a:srgbClr val="00B050"/>
                </a:solidFill>
              </a:rPr>
              <a:t>рефлексии</a:t>
            </a: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smtClean="0"/>
              <a:t>ТЕХНОЛОГИЯ «КРИТИЧЕСКОЕ МЫШЛЕНИЕ» немного теории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u="sng" dirty="0" smtClean="0"/>
              <a:t>Междисциплинарные связи: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ВЫЗОВ </a:t>
            </a:r>
            <a:r>
              <a:rPr lang="ru-RU" dirty="0" smtClean="0"/>
              <a:t>- уровень познавания</a:t>
            </a:r>
            <a:endParaRPr lang="ru-RU" b="1" dirty="0" smtClean="0"/>
          </a:p>
          <a:p>
            <a:pPr marL="1524000" indent="-363538"/>
            <a:r>
              <a:rPr lang="ru-RU" b="1" dirty="0" smtClean="0"/>
              <a:t>1.ПРОПЕДЕВТИКА ВН. БОЛЕЗНЕЙ </a:t>
            </a:r>
          </a:p>
          <a:p>
            <a:r>
              <a:rPr lang="ru-RU" dirty="0" smtClean="0">
                <a:solidFill>
                  <a:srgbClr val="FFC000"/>
                </a:solidFill>
              </a:rPr>
              <a:t>ОСМЫСЛЕНИЕ  </a:t>
            </a:r>
            <a:r>
              <a:rPr lang="ru-RU" dirty="0" smtClean="0"/>
              <a:t>- уровень воспроизведения, эвристический уровень</a:t>
            </a:r>
          </a:p>
          <a:p>
            <a:pPr marL="1519238"/>
            <a:r>
              <a:rPr lang="ru-RU" b="1" dirty="0" smtClean="0"/>
              <a:t>2.ТЕРАПИЯ</a:t>
            </a:r>
            <a:endParaRPr lang="ru-RU" dirty="0" smtClean="0">
              <a:solidFill>
                <a:srgbClr val="FFC000"/>
              </a:solidFill>
            </a:endParaRPr>
          </a:p>
          <a:p>
            <a:r>
              <a:rPr lang="ru-RU" dirty="0" smtClean="0">
                <a:solidFill>
                  <a:srgbClr val="00B050"/>
                </a:solidFill>
              </a:rPr>
              <a:t>РЕФЛЕКСИЯ </a:t>
            </a:r>
            <a:r>
              <a:rPr lang="ru-RU" dirty="0" smtClean="0"/>
              <a:t>- творческий уровень</a:t>
            </a:r>
          </a:p>
          <a:p>
            <a:pPr marL="1519238"/>
            <a:r>
              <a:rPr lang="ru-RU" b="1" dirty="0" smtClean="0"/>
              <a:t>3.ПОЛИКЛИНИЧЕСКАЯ ТЕРАПИЯ</a:t>
            </a:r>
            <a:endParaRPr lang="ru-RU" dirty="0" smtClean="0"/>
          </a:p>
          <a:p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928694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500034" y="3500438"/>
            <a:ext cx="8229600" cy="31432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dirty="0">
                <a:ln>
                  <a:solidFill>
                    <a:schemeClr val="bg1"/>
                  </a:solidFill>
                </a:ln>
              </a:rPr>
              <a:t> </a:t>
            </a:r>
            <a:r>
              <a:rPr lang="ru-RU" sz="1400" dirty="0" smtClean="0">
                <a:ln>
                  <a:solidFill>
                    <a:schemeClr val="bg1"/>
                  </a:solidFill>
                </a:ln>
              </a:rPr>
              <a:t>                                                                           </a:t>
            </a:r>
            <a:r>
              <a:rPr lang="ru-RU" sz="1400" b="1" dirty="0" smtClean="0">
                <a:solidFill>
                  <a:sysClr val="windowText" lastClr="000000"/>
                </a:solidFill>
              </a:rPr>
              <a:t>2</a:t>
            </a:r>
            <a:r>
              <a:rPr lang="ru-RU" sz="1400" dirty="0" smtClean="0">
                <a:solidFill>
                  <a:sysClr val="windowText" lastClr="000000"/>
                </a:solidFill>
              </a:rPr>
              <a:t>. </a:t>
            </a:r>
            <a:endParaRPr lang="ru-RU" sz="1400" b="1" dirty="0" smtClean="0"/>
          </a:p>
        </p:txBody>
      </p:sp>
      <p:sp>
        <p:nvSpPr>
          <p:cNvPr id="10" name="Прямоугольник 9"/>
          <p:cNvSpPr/>
          <p:nvPr/>
        </p:nvSpPr>
        <p:spPr>
          <a:xfrm>
            <a:off x="5357818" y="2643182"/>
            <a:ext cx="1071570" cy="785818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Теор</a:t>
            </a:r>
            <a:r>
              <a:rPr lang="ru-RU" dirty="0" smtClean="0">
                <a:solidFill>
                  <a:schemeClr val="tx1"/>
                </a:solidFill>
              </a:rPr>
              <a:t>. занятие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 УЭ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429520" y="2643182"/>
            <a:ext cx="1000132" cy="785818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Теор</a:t>
            </a:r>
            <a:r>
              <a:rPr lang="ru-RU" dirty="0" smtClean="0">
                <a:solidFill>
                  <a:schemeClr val="tx1"/>
                </a:solidFill>
              </a:rPr>
              <a:t>. занятие3 УЭ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357818" y="4500570"/>
            <a:ext cx="1000132" cy="77152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Практ</a:t>
            </a:r>
            <a:r>
              <a:rPr lang="ru-RU" dirty="0" smtClean="0">
                <a:solidFill>
                  <a:schemeClr val="tx1"/>
                </a:solidFill>
              </a:rPr>
              <a:t>. занятие2 УЭ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286644" y="4500570"/>
            <a:ext cx="1071570" cy="77152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Практ</a:t>
            </a:r>
            <a:r>
              <a:rPr lang="ru-RU" dirty="0" smtClean="0">
                <a:solidFill>
                  <a:schemeClr val="tx1"/>
                </a:solidFill>
              </a:rPr>
              <a:t>. занятие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3 УЭ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6286512" y="4857760"/>
            <a:ext cx="92869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6500826" y="3000372"/>
            <a:ext cx="92869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5400000">
            <a:off x="3001158" y="3856834"/>
            <a:ext cx="100013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rot="5400000">
            <a:off x="5393537" y="3964785"/>
            <a:ext cx="1072364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214282" y="1785926"/>
            <a:ext cx="321471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b="1" u="sng" dirty="0" err="1" smtClean="0"/>
              <a:t>Внутридисциплинные</a:t>
            </a:r>
            <a:r>
              <a:rPr lang="ru-RU" b="1" u="sng" dirty="0" smtClean="0"/>
              <a:t> связи:</a:t>
            </a:r>
          </a:p>
          <a:p>
            <a:pPr marL="342900" indent="-342900"/>
            <a:endParaRPr lang="ru-RU" b="1" dirty="0" smtClean="0"/>
          </a:p>
          <a:p>
            <a:pPr marL="342900" indent="-342900"/>
            <a:endParaRPr lang="ru-RU" b="1" dirty="0" smtClean="0"/>
          </a:p>
          <a:p>
            <a:pPr marL="342900" indent="-342900">
              <a:buAutoNum type="arabicPeriod"/>
            </a:pPr>
            <a:r>
              <a:rPr lang="ru-RU" b="1" u="sng" dirty="0" smtClean="0">
                <a:solidFill>
                  <a:srgbClr val="FF0000"/>
                </a:solidFill>
              </a:rPr>
              <a:t>Вызов:</a:t>
            </a:r>
          </a:p>
          <a:p>
            <a:pPr marL="342900" indent="-157163">
              <a:buFont typeface="Arial" pitchFamily="34" charset="0"/>
              <a:buChar char="•"/>
            </a:pPr>
            <a:r>
              <a:rPr lang="ru-RU" b="1" dirty="0" smtClean="0">
                <a:solidFill>
                  <a:srgbClr val="FF0000"/>
                </a:solidFill>
              </a:rPr>
              <a:t>уровень узнавания </a:t>
            </a:r>
            <a:r>
              <a:rPr lang="ru-RU" b="1" dirty="0" smtClean="0"/>
              <a:t>(устный опрос)</a:t>
            </a:r>
          </a:p>
          <a:p>
            <a:pPr marL="342900" indent="-342900"/>
            <a:r>
              <a:rPr lang="ru-RU" b="1" u="sng" dirty="0" smtClean="0">
                <a:solidFill>
                  <a:srgbClr val="FFC000"/>
                </a:solidFill>
              </a:rPr>
              <a:t>2.</a:t>
            </a:r>
            <a:r>
              <a:rPr lang="ru-RU" b="1" dirty="0" smtClean="0">
                <a:solidFill>
                  <a:srgbClr val="FFC000"/>
                </a:solidFill>
              </a:rPr>
              <a:t>     </a:t>
            </a:r>
            <a:r>
              <a:rPr lang="ru-RU" b="1" u="sng" dirty="0" smtClean="0">
                <a:solidFill>
                  <a:srgbClr val="FFC000"/>
                </a:solidFill>
              </a:rPr>
              <a:t>Осмысление: </a:t>
            </a:r>
          </a:p>
          <a:p>
            <a:pPr marL="342900" indent="-157163">
              <a:buFont typeface="Arial" pitchFamily="34" charset="0"/>
              <a:buChar char="•"/>
            </a:pPr>
            <a:r>
              <a:rPr lang="ru-RU" b="1" dirty="0" smtClean="0">
                <a:solidFill>
                  <a:srgbClr val="FFC000"/>
                </a:solidFill>
              </a:rPr>
              <a:t>уровень воспроизведения </a:t>
            </a:r>
            <a:r>
              <a:rPr lang="ru-RU" b="1" dirty="0" smtClean="0"/>
              <a:t>(тестирование)</a:t>
            </a:r>
          </a:p>
          <a:p>
            <a:pPr marL="342900" indent="-157163">
              <a:buFont typeface="Arial" pitchFamily="34" charset="0"/>
              <a:buChar char="•"/>
            </a:pPr>
            <a:r>
              <a:rPr lang="ru-RU" b="1" dirty="0" smtClean="0">
                <a:solidFill>
                  <a:srgbClr val="FFC000"/>
                </a:solidFill>
              </a:rPr>
              <a:t>эвристический уровень </a:t>
            </a:r>
            <a:r>
              <a:rPr lang="ru-RU" b="1" dirty="0" smtClean="0"/>
              <a:t>(сит. задачи)</a:t>
            </a:r>
          </a:p>
          <a:p>
            <a:pPr marL="342900" indent="-342900">
              <a:buAutoNum type="arabicPeriod" startAt="3"/>
            </a:pPr>
            <a:r>
              <a:rPr lang="ru-RU" b="1" u="sng" dirty="0" smtClean="0">
                <a:solidFill>
                  <a:srgbClr val="00B050"/>
                </a:solidFill>
              </a:rPr>
              <a:t>Рефлексия: </a:t>
            </a:r>
          </a:p>
          <a:p>
            <a:pPr marL="342900" indent="-157163"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B050"/>
                </a:solidFill>
              </a:rPr>
              <a:t>творческий уровень </a:t>
            </a:r>
            <a:r>
              <a:rPr lang="ru-RU" b="1" dirty="0" smtClean="0"/>
              <a:t>(концептуальная карта, творческое задание)</a:t>
            </a:r>
          </a:p>
          <a:p>
            <a:pPr marL="342900" indent="-342900">
              <a:buAutoNum type="arabicPeriod"/>
            </a:pPr>
            <a:endParaRPr lang="ru-RU" sz="1400" b="1" dirty="0" smtClean="0"/>
          </a:p>
        </p:txBody>
      </p:sp>
      <p:sp>
        <p:nvSpPr>
          <p:cNvPr id="19" name="Прямоугольник 18"/>
          <p:cNvSpPr/>
          <p:nvPr/>
        </p:nvSpPr>
        <p:spPr>
          <a:xfrm>
            <a:off x="3357554" y="2643182"/>
            <a:ext cx="1071570" cy="785818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Теор</a:t>
            </a:r>
            <a:r>
              <a:rPr lang="ru-RU" dirty="0" smtClean="0">
                <a:solidFill>
                  <a:schemeClr val="tx1"/>
                </a:solidFill>
              </a:rPr>
              <a:t>. занятие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1</a:t>
            </a:r>
            <a:r>
              <a:rPr lang="ru-RU" dirty="0" smtClean="0">
                <a:solidFill>
                  <a:schemeClr val="tx1"/>
                </a:solidFill>
              </a:rPr>
              <a:t> УЭ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4429124" y="3000372"/>
            <a:ext cx="92869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3357554" y="4500570"/>
            <a:ext cx="1000132" cy="77152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Практ</a:t>
            </a:r>
            <a:r>
              <a:rPr lang="ru-RU" dirty="0" smtClean="0">
                <a:solidFill>
                  <a:schemeClr val="tx1"/>
                </a:solidFill>
              </a:rPr>
              <a:t>. занятие1 УЭ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 rot="5400000">
            <a:off x="7430314" y="3999710"/>
            <a:ext cx="100013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4429124" y="4857760"/>
            <a:ext cx="92869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Овал 29"/>
          <p:cNvSpPr/>
          <p:nvPr/>
        </p:nvSpPr>
        <p:spPr>
          <a:xfrm>
            <a:off x="5143504" y="2643182"/>
            <a:ext cx="1214446" cy="328614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3929058" y="600076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рефлексия</a:t>
            </a:r>
            <a:endParaRPr lang="ru-RU" b="1" dirty="0">
              <a:solidFill>
                <a:srgbClr val="00B050"/>
              </a:solidFill>
            </a:endParaRPr>
          </a:p>
        </p:txBody>
      </p:sp>
      <p:cxnSp>
        <p:nvCxnSpPr>
          <p:cNvPr id="35" name="Прямая со стрелкой 34"/>
          <p:cNvCxnSpPr/>
          <p:nvPr/>
        </p:nvCxnSpPr>
        <p:spPr>
          <a:xfrm flipV="1">
            <a:off x="4500562" y="5500702"/>
            <a:ext cx="857256" cy="42862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Овал 35"/>
          <p:cNvSpPr/>
          <p:nvPr/>
        </p:nvSpPr>
        <p:spPr>
          <a:xfrm>
            <a:off x="3929058" y="2643182"/>
            <a:ext cx="1428760" cy="7858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4071934" y="1643050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вызов</a:t>
            </a:r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39" name="Прямая со стрелкой 38"/>
          <p:cNvCxnSpPr/>
          <p:nvPr/>
        </p:nvCxnSpPr>
        <p:spPr>
          <a:xfrm rot="5400000">
            <a:off x="4251323" y="2392355"/>
            <a:ext cx="500066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Овал 40"/>
          <p:cNvSpPr/>
          <p:nvPr/>
        </p:nvSpPr>
        <p:spPr>
          <a:xfrm>
            <a:off x="5143504" y="2714620"/>
            <a:ext cx="1071570" cy="2286016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TextBox 43"/>
          <p:cNvSpPr txBox="1"/>
          <p:nvPr/>
        </p:nvSpPr>
        <p:spPr>
          <a:xfrm>
            <a:off x="6143636" y="1785926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C000"/>
                </a:solidFill>
              </a:rPr>
              <a:t>осмысление</a:t>
            </a:r>
            <a:endParaRPr lang="ru-RU" dirty="0">
              <a:solidFill>
                <a:srgbClr val="FFC000"/>
              </a:solidFill>
            </a:endParaRPr>
          </a:p>
        </p:txBody>
      </p:sp>
      <p:cxnSp>
        <p:nvCxnSpPr>
          <p:cNvPr id="46" name="Прямая со стрелкой 45"/>
          <p:cNvCxnSpPr/>
          <p:nvPr/>
        </p:nvCxnSpPr>
        <p:spPr>
          <a:xfrm rot="10800000" flipV="1">
            <a:off x="5286380" y="2143116"/>
            <a:ext cx="785818" cy="500066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Овал 46"/>
          <p:cNvSpPr/>
          <p:nvPr/>
        </p:nvSpPr>
        <p:spPr>
          <a:xfrm>
            <a:off x="5857884" y="2643182"/>
            <a:ext cx="1571636" cy="7858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3929058" y="4500570"/>
            <a:ext cx="1428760" cy="785818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Овал 51"/>
          <p:cNvSpPr/>
          <p:nvPr/>
        </p:nvSpPr>
        <p:spPr>
          <a:xfrm>
            <a:off x="7000892" y="2643182"/>
            <a:ext cx="857256" cy="785818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Овал 53"/>
          <p:cNvSpPr/>
          <p:nvPr/>
        </p:nvSpPr>
        <p:spPr>
          <a:xfrm>
            <a:off x="5929322" y="4500570"/>
            <a:ext cx="1357322" cy="785818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5000628" y="2643182"/>
            <a:ext cx="857256" cy="785818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Овал 55"/>
          <p:cNvSpPr/>
          <p:nvPr/>
        </p:nvSpPr>
        <p:spPr>
          <a:xfrm>
            <a:off x="6715140" y="4500570"/>
            <a:ext cx="1000132" cy="78581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4714876" y="4500570"/>
            <a:ext cx="1071570" cy="78581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714348" y="1214422"/>
            <a:ext cx="3127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СИСТЕМА КОНТРОЛЯ ЗНАНИЙ</a:t>
            </a:r>
            <a:endParaRPr lang="ru-RU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285720" y="285728"/>
            <a:ext cx="83582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ТЕХНОЛОГИЯ «КРИТИЧЕСКОЕ МЫШЛЕНИЕ»</a:t>
            </a:r>
          </a:p>
          <a:p>
            <a:r>
              <a:rPr lang="ru-RU" sz="2800" b="1" dirty="0" smtClean="0"/>
              <a:t>немного теории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/>
              <a:t>ТЕХНОЛОГИЯ «КРИТИЧЕСКОЕ МЫШЛЕНИЕ»</a:t>
            </a:r>
            <a:br>
              <a:rPr lang="ru-RU" sz="2800" b="1" dirty="0" smtClean="0"/>
            </a:br>
            <a:r>
              <a:rPr lang="ru-RU" sz="2800" b="1" dirty="0" smtClean="0"/>
              <a:t>практическое применение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1.Пропедевтика </a:t>
            </a:r>
            <a:r>
              <a:rPr lang="ru-RU" b="1" dirty="0" err="1" smtClean="0"/>
              <a:t>вн</a:t>
            </a:r>
            <a:r>
              <a:rPr lang="ru-RU" b="1" dirty="0" smtClean="0"/>
              <a:t>. </a:t>
            </a:r>
            <a:r>
              <a:rPr lang="ru-RU" b="1" dirty="0" err="1" smtClean="0"/>
              <a:t>б-зней</a:t>
            </a:r>
            <a:endParaRPr lang="ru-RU" b="1" dirty="0" smtClean="0"/>
          </a:p>
          <a:p>
            <a:r>
              <a:rPr lang="ru-RU" sz="3100" dirty="0" smtClean="0"/>
              <a:t>-синдром желтухи</a:t>
            </a:r>
          </a:p>
          <a:p>
            <a:r>
              <a:rPr lang="ru-RU" sz="3100" dirty="0" smtClean="0"/>
              <a:t>-болевой синдром</a:t>
            </a:r>
          </a:p>
          <a:p>
            <a:r>
              <a:rPr lang="ru-RU" sz="3100" dirty="0" smtClean="0"/>
              <a:t>-диспепсический синдром</a:t>
            </a:r>
          </a:p>
          <a:p>
            <a:r>
              <a:rPr lang="ru-RU" sz="3100" dirty="0" smtClean="0"/>
              <a:t>-интоксикационный синдром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2.Терапия</a:t>
            </a:r>
          </a:p>
          <a:p>
            <a:r>
              <a:rPr lang="ru-RU" sz="2800" dirty="0" smtClean="0"/>
              <a:t>1 занятие: </a:t>
            </a:r>
            <a:r>
              <a:rPr lang="ru-RU" sz="2800" i="1" dirty="0" smtClean="0"/>
              <a:t>Язва желудка</a:t>
            </a:r>
          </a:p>
          <a:p>
            <a:r>
              <a:rPr lang="ru-RU" sz="2800" dirty="0" smtClean="0"/>
              <a:t>2 занятие: </a:t>
            </a:r>
            <a:r>
              <a:rPr lang="ru-RU" sz="2800" i="1" dirty="0" smtClean="0"/>
              <a:t>Хр. холецистит</a:t>
            </a:r>
          </a:p>
          <a:p>
            <a:r>
              <a:rPr lang="ru-RU" sz="2800" dirty="0" smtClean="0"/>
              <a:t>3 занятие: </a:t>
            </a:r>
            <a:r>
              <a:rPr lang="ru-RU" sz="2800" i="1" dirty="0" smtClean="0"/>
              <a:t>ЖКБ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pPr>
              <a:buNone/>
            </a:pPr>
            <a:r>
              <a:rPr lang="ru-RU" b="1" dirty="0" smtClean="0"/>
              <a:t>3.Поликлиническая терапия</a:t>
            </a:r>
          </a:p>
          <a:p>
            <a:r>
              <a:rPr lang="ru-RU" dirty="0" smtClean="0"/>
              <a:t>1 занятие:</a:t>
            </a:r>
          </a:p>
          <a:p>
            <a:pPr marL="1789113">
              <a:buNone/>
            </a:pPr>
            <a:r>
              <a:rPr lang="ru-RU" i="1" dirty="0" smtClean="0"/>
              <a:t>-язва желудка</a:t>
            </a:r>
          </a:p>
          <a:p>
            <a:pPr marL="1789113">
              <a:buNone/>
            </a:pPr>
            <a:r>
              <a:rPr lang="ru-RU" i="1" dirty="0" smtClean="0"/>
              <a:t>-хр. холецистит</a:t>
            </a:r>
          </a:p>
          <a:p>
            <a:pPr marL="1789113">
              <a:buNone/>
            </a:pPr>
            <a:r>
              <a:rPr lang="ru-RU" i="1" dirty="0" smtClean="0"/>
              <a:t>-ЖКБ</a:t>
            </a:r>
          </a:p>
          <a:p>
            <a:endParaRPr lang="ru-RU" dirty="0" smtClean="0"/>
          </a:p>
        </p:txBody>
      </p:sp>
      <p:graphicFrame>
        <p:nvGraphicFramePr>
          <p:cNvPr id="6" name="Схема 5"/>
          <p:cNvGraphicFramePr/>
          <p:nvPr/>
        </p:nvGraphicFramePr>
        <p:xfrm>
          <a:off x="5286380" y="4786322"/>
          <a:ext cx="2857520" cy="1928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448148337"/>
              </p:ext>
            </p:extLst>
          </p:nvPr>
        </p:nvGraphicFramePr>
        <p:xfrm>
          <a:off x="3286116" y="1571611"/>
          <a:ext cx="5643602" cy="1723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" name="Блок-схема: узел 9"/>
          <p:cNvSpPr/>
          <p:nvPr/>
        </p:nvSpPr>
        <p:spPr>
          <a:xfrm>
            <a:off x="4429124" y="3500438"/>
            <a:ext cx="1285884" cy="114300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Язва</a:t>
            </a:r>
          </a:p>
          <a:p>
            <a:pPr algn="ctr"/>
            <a:r>
              <a:rPr lang="ru-RU" sz="1600" dirty="0" smtClean="0"/>
              <a:t>желудка</a:t>
            </a:r>
            <a:endParaRPr lang="ru-RU" sz="1600" dirty="0"/>
          </a:p>
        </p:txBody>
      </p:sp>
      <p:sp>
        <p:nvSpPr>
          <p:cNvPr id="11" name="Блок-схема: узел 10"/>
          <p:cNvSpPr/>
          <p:nvPr/>
        </p:nvSpPr>
        <p:spPr>
          <a:xfrm>
            <a:off x="6072198" y="3500438"/>
            <a:ext cx="1214446" cy="114300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Хр. холецистит</a:t>
            </a:r>
            <a:endParaRPr lang="ru-RU" sz="1400" dirty="0"/>
          </a:p>
        </p:txBody>
      </p:sp>
      <p:sp>
        <p:nvSpPr>
          <p:cNvPr id="12" name="Блок-схема: узел 11"/>
          <p:cNvSpPr/>
          <p:nvPr/>
        </p:nvSpPr>
        <p:spPr>
          <a:xfrm>
            <a:off x="7572396" y="3500438"/>
            <a:ext cx="1214446" cy="114300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ЖКБ</a:t>
            </a:r>
            <a:endParaRPr lang="ru-RU" sz="1600" dirty="0"/>
          </a:p>
        </p:txBody>
      </p:sp>
      <p:cxnSp>
        <p:nvCxnSpPr>
          <p:cNvPr id="14" name="Прямая соединительная линия 13"/>
          <p:cNvCxnSpPr>
            <a:stCxn id="10" idx="0"/>
          </p:cNvCxnSpPr>
          <p:nvPr/>
        </p:nvCxnSpPr>
        <p:spPr>
          <a:xfrm rot="16200000" flipH="1">
            <a:off x="4750595" y="3821909"/>
            <a:ext cx="64294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endCxn id="10" idx="3"/>
          </p:cNvCxnSpPr>
          <p:nvPr/>
        </p:nvCxnSpPr>
        <p:spPr>
          <a:xfrm rot="10800000" flipV="1">
            <a:off x="4617438" y="4143380"/>
            <a:ext cx="454629" cy="33267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11" idx="0"/>
            <a:endCxn id="11" idx="4"/>
          </p:cNvCxnSpPr>
          <p:nvPr/>
        </p:nvCxnSpPr>
        <p:spPr>
          <a:xfrm rot="16200000" flipH="1">
            <a:off x="6107917" y="4071942"/>
            <a:ext cx="114300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12" idx="1"/>
          </p:cNvCxnSpPr>
          <p:nvPr/>
        </p:nvCxnSpPr>
        <p:spPr>
          <a:xfrm rot="16200000" flipH="1">
            <a:off x="7745017" y="3673059"/>
            <a:ext cx="475552" cy="46509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12" idx="6"/>
          </p:cNvCxnSpPr>
          <p:nvPr/>
        </p:nvCxnSpPr>
        <p:spPr>
          <a:xfrm flipH="1">
            <a:off x="8215338" y="4071942"/>
            <a:ext cx="571504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endCxn id="12" idx="3"/>
          </p:cNvCxnSpPr>
          <p:nvPr/>
        </p:nvCxnSpPr>
        <p:spPr>
          <a:xfrm rot="10800000" flipV="1">
            <a:off x="7750248" y="4143380"/>
            <a:ext cx="465090" cy="33267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11" idx="2"/>
            <a:endCxn id="11" idx="6"/>
          </p:cNvCxnSpPr>
          <p:nvPr/>
        </p:nvCxnSpPr>
        <p:spPr>
          <a:xfrm rot="10800000" flipH="1">
            <a:off x="6072198" y="4071942"/>
            <a:ext cx="121444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Двойные фигурные скобки 34"/>
          <p:cNvSpPr/>
          <p:nvPr/>
        </p:nvSpPr>
        <p:spPr>
          <a:xfrm>
            <a:off x="1571604" y="5357826"/>
            <a:ext cx="2643206" cy="1071570"/>
          </a:xfrm>
          <a:prstGeom prst="brace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dirty="0" smtClean="0">
                <a:solidFill>
                  <a:schemeClr val="accent6">
                    <a:lumMod val="75000"/>
                  </a:schemeClr>
                </a:solidFill>
              </a:rPr>
              <a:t>ИСПОЛЬЗОВАНИЕ СИСТЕМЫ КОНТРОЛЯ ЗНАНИЙ В ПРОЦЕССЕ ПРЕПОДАВАНИЯ ДИСЦИПЛИНЫ «ПОЛИКЛИНИЧЕСКАЯ ТЕРАПИЯ»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иагностического</a:t>
            </a:r>
            <a:r>
              <a:rPr lang="ru-RU" dirty="0" smtClean="0"/>
              <a:t> поиска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4" y="1428736"/>
          <a:ext cx="8286808" cy="5286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66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10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717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752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Занятие №1</a:t>
                      </a:r>
                      <a:endParaRPr lang="ru-RU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800" dirty="0" smtClean="0"/>
                        <a:t>Занятие</a:t>
                      </a:r>
                      <a:r>
                        <a:rPr lang="ru-RU" sz="1800" baseline="0" dirty="0" smtClean="0"/>
                        <a:t> №2 </a:t>
                      </a:r>
                      <a:endParaRPr lang="ru-RU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1118">
                <a:tc rowSpan="2">
                  <a:txBody>
                    <a:bodyPr/>
                    <a:lstStyle/>
                    <a:p>
                      <a:r>
                        <a:rPr lang="ru-RU" dirty="0" err="1" smtClean="0"/>
                        <a:t>Теорет</a:t>
                      </a:r>
                      <a:r>
                        <a:rPr lang="ru-RU" dirty="0" smtClean="0"/>
                        <a:t>. занятие</a:t>
                      </a:r>
                      <a:endParaRPr lang="ru-RU" dirty="0"/>
                    </a:p>
                  </a:txBody>
                  <a:tcPr marL="0" marR="0" marT="0" marB="0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Тема №1:</a:t>
                      </a:r>
                    </a:p>
                    <a:p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«ВЫЗОВ»: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Тема №1</a:t>
                      </a:r>
                    </a:p>
                    <a:p>
                      <a:r>
                        <a:rPr lang="ru-RU" sz="1600" b="1" dirty="0" smtClean="0">
                          <a:solidFill>
                            <a:srgbClr val="FFC000"/>
                          </a:solidFill>
                        </a:rPr>
                        <a:t>«ОСМЫСЛЕНИЕ»:</a:t>
                      </a:r>
                    </a:p>
                    <a:p>
                      <a:r>
                        <a:rPr lang="ru-RU" sz="1600" dirty="0" smtClean="0"/>
                        <a:t>-устный</a:t>
                      </a:r>
                      <a:r>
                        <a:rPr lang="ru-RU" sz="1600" baseline="0" dirty="0" smtClean="0"/>
                        <a:t> опрос</a:t>
                      </a:r>
                      <a:endParaRPr lang="ru-RU" sz="1600" dirty="0" smtClean="0"/>
                    </a:p>
                    <a:p>
                      <a:r>
                        <a:rPr lang="ru-RU" sz="1600" dirty="0" smtClean="0"/>
                        <a:t>-решение карт тест. контроля (выборочно)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77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/>
                        <a:t>Тема №2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«ВЫЗОВ»: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7854">
                <a:tc rowSpan="3">
                  <a:txBody>
                    <a:bodyPr/>
                    <a:lstStyle/>
                    <a:p>
                      <a:r>
                        <a:rPr lang="ru-RU" dirty="0" err="1" smtClean="0"/>
                        <a:t>Практ</a:t>
                      </a:r>
                      <a:r>
                        <a:rPr lang="ru-RU" dirty="0" smtClean="0"/>
                        <a:t>. занятие</a:t>
                      </a:r>
                      <a:endParaRPr lang="ru-RU" dirty="0"/>
                    </a:p>
                  </a:txBody>
                  <a:tcPr marL="0" marR="0" marT="0" marB="0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9FF99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Тема №1</a:t>
                      </a:r>
                    </a:p>
                    <a:p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</a:rPr>
                        <a:t>Теоретич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. часть:</a:t>
                      </a:r>
                    </a:p>
                    <a:p>
                      <a:r>
                        <a:rPr lang="ru-RU" sz="1600" b="1" dirty="0" smtClean="0">
                          <a:solidFill>
                            <a:srgbClr val="FFC000"/>
                          </a:solidFill>
                        </a:rPr>
                        <a:t>«ОСМЫСЛЕНИЕ»:</a:t>
                      </a:r>
                      <a:endParaRPr lang="ru-RU" sz="1600" b="1" dirty="0" smtClean="0"/>
                    </a:p>
                    <a:p>
                      <a:r>
                        <a:rPr lang="ru-RU" sz="1600" dirty="0" smtClean="0"/>
                        <a:t>-решение карт тест. контроля</a:t>
                      </a:r>
                    </a:p>
                    <a:p>
                      <a:r>
                        <a:rPr lang="ru-RU" sz="1600" dirty="0" smtClean="0"/>
                        <a:t>-решение сит. задач</a:t>
                      </a:r>
                    </a:p>
                    <a:p>
                      <a:r>
                        <a:rPr lang="ru-RU" sz="1600" b="1" dirty="0" smtClean="0">
                          <a:solidFill>
                            <a:srgbClr val="00B050"/>
                          </a:solidFill>
                        </a:rPr>
                        <a:t>«РЕФЛЕКСИЯ»:</a:t>
                      </a:r>
                    </a:p>
                    <a:p>
                      <a:r>
                        <a:rPr lang="ru-RU" sz="1600" dirty="0" smtClean="0"/>
                        <a:t>-составление концептуальных карт по осуществлению </a:t>
                      </a:r>
                      <a:r>
                        <a:rPr lang="ru-RU" sz="1600" dirty="0" err="1" smtClean="0"/>
                        <a:t>дифф.-диагн</a:t>
                      </a:r>
                      <a:r>
                        <a:rPr lang="ru-RU" sz="1600" dirty="0" smtClean="0"/>
                        <a:t>. поиска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Тема №2</a:t>
                      </a:r>
                    </a:p>
                    <a:p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</a:rPr>
                        <a:t>Теоретич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. часть:</a:t>
                      </a:r>
                    </a:p>
                    <a:p>
                      <a:r>
                        <a:rPr lang="ru-RU" sz="1600" b="1" dirty="0" smtClean="0">
                          <a:solidFill>
                            <a:srgbClr val="FFC000"/>
                          </a:solidFill>
                        </a:rPr>
                        <a:t>«ОСМЫСЛЕНИЕ»:</a:t>
                      </a:r>
                      <a:r>
                        <a:rPr lang="ru-RU" sz="1600" b="1" dirty="0" smtClean="0"/>
                        <a:t> </a:t>
                      </a:r>
                    </a:p>
                    <a:p>
                      <a:r>
                        <a:rPr lang="ru-RU" sz="1600" dirty="0" smtClean="0"/>
                        <a:t>-решение карт тест. контроля</a:t>
                      </a:r>
                    </a:p>
                    <a:p>
                      <a:r>
                        <a:rPr lang="ru-RU" sz="1600" dirty="0" smtClean="0"/>
                        <a:t>-решение сит. задач</a:t>
                      </a:r>
                    </a:p>
                    <a:p>
                      <a:r>
                        <a:rPr lang="ru-RU" sz="1600" b="1" dirty="0" smtClean="0">
                          <a:solidFill>
                            <a:srgbClr val="00B050"/>
                          </a:solidFill>
                        </a:rPr>
                        <a:t>«РЕФЛЕКСИЯ»:</a:t>
                      </a:r>
                    </a:p>
                    <a:p>
                      <a:r>
                        <a:rPr lang="ru-RU" sz="1600" dirty="0" smtClean="0"/>
                        <a:t>-составление концептуальных карт по осуществлению </a:t>
                      </a:r>
                      <a:r>
                        <a:rPr lang="ru-RU" sz="1600" dirty="0" err="1" smtClean="0"/>
                        <a:t>дифф.-диагн</a:t>
                      </a:r>
                      <a:r>
                        <a:rPr lang="ru-RU" sz="1600" dirty="0" smtClean="0"/>
                        <a:t>. поиска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1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</a:rPr>
                        <a:t>Практич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. часть: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</a:rPr>
                        <a:t>Практич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. часть: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5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C000"/>
                          </a:solidFill>
                        </a:rPr>
                        <a:t>«ОСМЫСЛЕНИЕ»:</a:t>
                      </a:r>
                    </a:p>
                    <a:p>
                      <a:r>
                        <a:rPr lang="ru-RU" sz="1600" dirty="0" smtClean="0"/>
                        <a:t>     -</a:t>
                      </a:r>
                      <a:r>
                        <a:rPr lang="ru-RU" sz="1600" dirty="0" err="1" smtClean="0"/>
                        <a:t>письм</a:t>
                      </a:r>
                      <a:r>
                        <a:rPr lang="ru-RU" sz="1600" dirty="0" smtClean="0"/>
                        <a:t>.</a:t>
                      </a:r>
                      <a:r>
                        <a:rPr lang="ru-RU" sz="1600" baseline="0" dirty="0" smtClean="0"/>
                        <a:t> опрос</a:t>
                      </a:r>
                      <a:r>
                        <a:rPr lang="ru-RU" sz="1600" dirty="0" smtClean="0"/>
                        <a:t> 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B050"/>
                          </a:solidFill>
                        </a:rPr>
                        <a:t>РЕФЛЕКСИЯ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-тренинг на фантомах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-разыгрывание ролей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/>
                      <a:r>
                        <a:rPr lang="ru-RU" sz="1600" dirty="0" smtClean="0">
                          <a:solidFill>
                            <a:srgbClr val="FFC000"/>
                          </a:solidFill>
                        </a:rPr>
                        <a:t>   </a:t>
                      </a:r>
                      <a:r>
                        <a:rPr lang="ru-RU" sz="1600" b="1" dirty="0" smtClean="0">
                          <a:solidFill>
                            <a:srgbClr val="FFC000"/>
                          </a:solidFill>
                        </a:rPr>
                        <a:t>«ОСМЫСЛЕНИЕ»:</a:t>
                      </a:r>
                    </a:p>
                    <a:p>
                      <a:r>
                        <a:rPr lang="ru-RU" sz="1600" dirty="0" smtClean="0"/>
                        <a:t>          -</a:t>
                      </a:r>
                      <a:r>
                        <a:rPr lang="ru-RU" sz="1600" dirty="0" err="1" smtClean="0"/>
                        <a:t>письм</a:t>
                      </a:r>
                      <a:r>
                        <a:rPr lang="ru-RU" sz="1600" dirty="0" smtClean="0"/>
                        <a:t>.</a:t>
                      </a:r>
                      <a:r>
                        <a:rPr lang="ru-RU" sz="1600" baseline="0" dirty="0" smtClean="0"/>
                        <a:t> опрос</a:t>
                      </a:r>
                      <a:endParaRPr lang="ru-RU" sz="1600" dirty="0" smtClean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B050"/>
                          </a:solidFill>
                        </a:rPr>
                        <a:t>РЕФЛЕКСИЯ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-тренинг на фантомах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-разыгрывание ролей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 rot="5400000">
            <a:off x="3394067" y="3463925"/>
            <a:ext cx="785818" cy="1588"/>
          </a:xfrm>
          <a:prstGeom prst="straightConnector1">
            <a:avLst/>
          </a:prstGeom>
          <a:ln w="190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071934" y="2357430"/>
            <a:ext cx="1000132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3751257" y="3463925"/>
            <a:ext cx="785818" cy="1588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7858148" y="3357562"/>
            <a:ext cx="998544" cy="1588"/>
          </a:xfrm>
          <a:prstGeom prst="straightConnector1">
            <a:avLst/>
          </a:prstGeom>
          <a:ln w="190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4143372" y="6286520"/>
            <a:ext cx="1000132" cy="1588"/>
          </a:xfrm>
          <a:prstGeom prst="straightConnector1">
            <a:avLst/>
          </a:prstGeom>
          <a:ln w="190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4143372" y="6000768"/>
            <a:ext cx="1000132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4143372" y="6643710"/>
            <a:ext cx="1000132" cy="1588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7858148" y="3143248"/>
            <a:ext cx="1000132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5400000">
            <a:off x="6894529" y="3606801"/>
            <a:ext cx="785818" cy="1588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5400000">
            <a:off x="6537339" y="3606801"/>
            <a:ext cx="785818" cy="1588"/>
          </a:xfrm>
          <a:prstGeom prst="straightConnector1">
            <a:avLst/>
          </a:prstGeom>
          <a:ln w="190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4071934" y="2571744"/>
            <a:ext cx="1000132" cy="1588"/>
          </a:xfrm>
          <a:prstGeom prst="straightConnector1">
            <a:avLst/>
          </a:prstGeom>
          <a:ln w="190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200" dirty="0" smtClean="0">
                <a:solidFill>
                  <a:schemeClr val="accent6">
                    <a:lumMod val="75000"/>
                  </a:schemeClr>
                </a:solidFill>
              </a:rPr>
              <a:t>ИСПОЛЬЗОВАНИЕ СИСТЕМЫ КОНТРОЛЯ ЗНАНИЙ В ПРОЦЕССЕ ПРЕПОДАВАНИЯ ДИСЦИПЛИНЫ «ПОЛИКЛИНИЧЕСКАЯ ТЕРАПИЯ»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smtClean="0"/>
              <a:t>методы обучения, применяемые при преподавании поликлинической терапии:</a:t>
            </a:r>
          </a:p>
          <a:p>
            <a:pPr>
              <a:buNone/>
            </a:pPr>
            <a:endParaRPr lang="ru-RU" b="1" dirty="0" smtClean="0"/>
          </a:p>
          <a:p>
            <a:r>
              <a:rPr lang="ru-RU" dirty="0" smtClean="0"/>
              <a:t>тест-контроль</a:t>
            </a:r>
          </a:p>
          <a:p>
            <a:r>
              <a:rPr lang="ru-RU" dirty="0" smtClean="0"/>
              <a:t>решение ситуационных задач</a:t>
            </a:r>
          </a:p>
          <a:p>
            <a:r>
              <a:rPr lang="ru-RU" dirty="0" smtClean="0"/>
              <a:t>система И.Н.С.Е.Р.Т. (концептуальная таблица)</a:t>
            </a:r>
          </a:p>
          <a:p>
            <a:endParaRPr lang="ru-RU" dirty="0" smtClean="0"/>
          </a:p>
          <a:p>
            <a:r>
              <a:rPr lang="ru-RU" dirty="0" smtClean="0"/>
              <a:t>тренинг на фантомах с применением алгоритмов</a:t>
            </a:r>
          </a:p>
          <a:p>
            <a:r>
              <a:rPr lang="ru-RU" dirty="0" smtClean="0"/>
              <a:t>метод разыгрывания ролей</a:t>
            </a:r>
          </a:p>
          <a:p>
            <a:r>
              <a:rPr lang="ru-RU" dirty="0" err="1" smtClean="0"/>
              <a:t>Взаимообучение</a:t>
            </a:r>
            <a:r>
              <a:rPr lang="ru-RU" dirty="0" smtClean="0"/>
              <a:t> и взаимоконтроль</a:t>
            </a:r>
          </a:p>
          <a:p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642910" y="4429132"/>
            <a:ext cx="67866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200" dirty="0" smtClean="0">
                <a:solidFill>
                  <a:schemeClr val="accent6">
                    <a:lumMod val="75000"/>
                  </a:schemeClr>
                </a:solidFill>
              </a:rPr>
              <a:t>ИСПОЛЬЗОВАНИЕ СИСТЕМЫ КОНТРОЛЯ ЗНАНИЙ В ПРОЦЕССЕ ПРЕПОДАВАНИЯ ДИСЦИПЛИНЫ «ПОЛИКЛИНИЧЕСКАЯ ТЕРАПИЯ»</a:t>
            </a:r>
            <a:endParaRPr lang="ru-RU" sz="2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1428736"/>
            <a:ext cx="735811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1142976" y="1571612"/>
            <a:ext cx="7000924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ТЕСТ-КОНТРОЛЬ:</a:t>
            </a:r>
          </a:p>
          <a:p>
            <a:endParaRPr lang="ru-RU" sz="2000" b="1" dirty="0" smtClean="0"/>
          </a:p>
          <a:p>
            <a:pPr marL="342900" indent="-342900"/>
            <a:r>
              <a:rPr lang="ru-RU" sz="2000" b="1" i="1" dirty="0" smtClean="0"/>
              <a:t>1. Задания закрытой формы </a:t>
            </a:r>
          </a:p>
          <a:p>
            <a:pPr marL="898525" indent="-342900">
              <a:buFont typeface="Calibri" pitchFamily="34" charset="0"/>
              <a:buChar char="—"/>
            </a:pPr>
            <a:r>
              <a:rPr lang="ru-RU" sz="2000" dirty="0" smtClean="0"/>
              <a:t>Выбрать один правильный ответ</a:t>
            </a:r>
          </a:p>
          <a:p>
            <a:pPr marL="898525" indent="-342900">
              <a:buFont typeface="Calibri" pitchFamily="34" charset="0"/>
              <a:buChar char="—"/>
            </a:pPr>
            <a:r>
              <a:rPr lang="ru-RU" sz="2000" dirty="0" smtClean="0"/>
              <a:t>Выбрать несколько правильных ответов</a:t>
            </a:r>
          </a:p>
          <a:p>
            <a:r>
              <a:rPr lang="ru-RU" sz="2000" b="1" i="1" dirty="0" smtClean="0"/>
              <a:t>2. Задания открытой формы </a:t>
            </a:r>
          </a:p>
          <a:p>
            <a:endParaRPr lang="ru-RU" sz="2000" dirty="0" smtClean="0"/>
          </a:p>
          <a:p>
            <a:r>
              <a:rPr lang="ru-RU" sz="2000" b="1" i="1" dirty="0" smtClean="0"/>
              <a:t>3. Задания на установление правильной последовательности</a:t>
            </a:r>
          </a:p>
          <a:p>
            <a:r>
              <a:rPr lang="ru-RU" sz="2000" dirty="0" smtClean="0"/>
              <a:t> </a:t>
            </a:r>
          </a:p>
          <a:p>
            <a:r>
              <a:rPr lang="ru-RU" sz="2000" b="1" i="1" dirty="0" smtClean="0"/>
              <a:t>4. Задание на определение логичности утверждения</a:t>
            </a:r>
          </a:p>
          <a:p>
            <a:endParaRPr lang="ru-RU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200" dirty="0" smtClean="0">
                <a:solidFill>
                  <a:schemeClr val="accent6">
                    <a:lumMod val="75000"/>
                  </a:schemeClr>
                </a:solidFill>
              </a:rPr>
              <a:t>ИСПОЛЬЗОВАНИЕ СИСТЕМЫ КОНТРОЛЯ ЗНАНИЙ В ПРОЦЕССЕ ПРЕПОДАВАНИЯ ДИСЦИПЛИНЫ «ПОЛИКЛИНИЧЕСКАЯ ТЕРАПИЯ»</a:t>
            </a:r>
            <a:endParaRPr lang="ru-RU" sz="22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/>
              <a:t>«МАРКИРОВКА ТЕКСТА» И.Н.С.Е.Р.Т. </a:t>
            </a:r>
          </a:p>
          <a:p>
            <a:r>
              <a:rPr lang="ru-RU" sz="2000" b="1" dirty="0" smtClean="0"/>
              <a:t>концептуальная таблица: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-осуществление рефлексии методом сравнения отдельных нозологических единиц по соответствующим разделам</a:t>
            </a:r>
          </a:p>
          <a:p>
            <a:pPr>
              <a:buNone/>
            </a:pPr>
            <a:r>
              <a:rPr lang="ru-RU" sz="2000" dirty="0" smtClean="0"/>
              <a:t>     </a:t>
            </a:r>
          </a:p>
          <a:p>
            <a:pPr>
              <a:buNone/>
            </a:pPr>
            <a:r>
              <a:rPr lang="ru-RU" sz="2000" dirty="0" smtClean="0"/>
              <a:t>       -выполнение в виде домашнего задания</a:t>
            </a:r>
            <a:endParaRPr lang="ru-RU" sz="20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half" idx="2"/>
          </p:nvPr>
        </p:nvGraphicFramePr>
        <p:xfrm>
          <a:off x="4643438" y="1643050"/>
          <a:ext cx="4038600" cy="51092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1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125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ЗАБОЛЕВАНИЕ</a:t>
                      </a:r>
                      <a:endParaRPr lang="ru-RU" sz="14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О. БРОНХИТ</a:t>
                      </a:r>
                      <a:endParaRPr lang="ru-RU" sz="14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ПНЕВМОНИЯ</a:t>
                      </a:r>
                      <a:endParaRPr lang="ru-RU" sz="14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660"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ОБЩИЕ</a:t>
                      </a:r>
                      <a:r>
                        <a:rPr lang="ru-RU" sz="1400" baseline="0" dirty="0" smtClean="0"/>
                        <a:t> ПРИЗНАКИ</a:t>
                      </a:r>
                      <a:endParaRPr lang="ru-RU" sz="14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720">
                <a:tc gridSpan="3"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089"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РАЗЛИЧИЯ</a:t>
                      </a:r>
                      <a:endParaRPr lang="ru-RU" sz="14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02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Жалобы</a:t>
                      </a:r>
                      <a:endParaRPr lang="ru-RU" sz="16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02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Анамнез</a:t>
                      </a:r>
                      <a:endParaRPr lang="ru-RU" sz="16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959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Объективное</a:t>
                      </a:r>
                    </a:p>
                    <a:p>
                      <a:r>
                        <a:rPr lang="ru-RU" sz="1600" dirty="0" smtClean="0"/>
                        <a:t> обследование</a:t>
                      </a:r>
                      <a:endParaRPr lang="ru-RU" sz="16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2413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Лабораторные методы исследования</a:t>
                      </a:r>
                      <a:endParaRPr lang="ru-RU" sz="16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7959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Инструментальные</a:t>
                      </a:r>
                    </a:p>
                    <a:p>
                      <a:r>
                        <a:rPr lang="ru-RU" sz="1600" dirty="0" smtClean="0"/>
                        <a:t> методы исследования</a:t>
                      </a:r>
                      <a:endParaRPr lang="ru-RU" sz="16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7959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Прочее</a:t>
                      </a:r>
                      <a:endParaRPr lang="ru-RU" sz="16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200" dirty="0" smtClean="0">
                <a:solidFill>
                  <a:schemeClr val="accent6">
                    <a:lumMod val="75000"/>
                  </a:schemeClr>
                </a:solidFill>
              </a:rPr>
              <a:t>ИСПОЛЬЗОВАНИЕ СИСТЕМЫ КОНТРОЛЯ ЗНАНИЙ В ПРОЦЕССЕ ПРЕПОДАВАНИЯ ДИСЦИПЛИНЫ «ПОЛИКЛИНИЧЕСКАЯ ТЕРАПИЯ»</a:t>
            </a:r>
            <a:endParaRPr lang="ru-RU" sz="22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257676" cy="4525963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Тренинг на фантомах с применением алгоритмов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Метод разыгрывания ролей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Метод </a:t>
            </a:r>
            <a:r>
              <a:rPr lang="ru-RU" b="1" dirty="0" err="1" smtClean="0"/>
              <a:t>взаимообучения</a:t>
            </a:r>
            <a:r>
              <a:rPr lang="ru-RU" b="1" dirty="0" smtClean="0"/>
              <a:t> и взаимоконтроля</a:t>
            </a:r>
          </a:p>
          <a:p>
            <a:pPr marL="514350" indent="-514350">
              <a:buNone/>
            </a:pPr>
            <a:endParaRPr lang="ru-RU" b="1" dirty="0" smtClean="0"/>
          </a:p>
          <a:p>
            <a:r>
              <a:rPr lang="ru-RU" dirty="0" smtClean="0"/>
              <a:t>В качестве «экспертов» - учащиеся-«пациенты»</a:t>
            </a:r>
          </a:p>
          <a:p>
            <a:r>
              <a:rPr lang="ru-RU" dirty="0" smtClean="0"/>
              <a:t>«</a:t>
            </a:r>
            <a:r>
              <a:rPr lang="ru-RU" dirty="0" err="1" smtClean="0"/>
              <a:t>дежурант</a:t>
            </a:r>
            <a:r>
              <a:rPr lang="ru-RU" dirty="0" smtClean="0"/>
              <a:t>» - ответственный за выполнение назначений</a:t>
            </a:r>
          </a:p>
          <a:p>
            <a:r>
              <a:rPr lang="ru-RU" dirty="0" smtClean="0"/>
              <a:t>«консультант» - отвечает за качество ответов и  выполненных заданий на  занятии, за выполнение творческой работы (реферата) </a:t>
            </a:r>
            <a:endParaRPr lang="ru-RU" dirty="0"/>
          </a:p>
        </p:txBody>
      </p:sp>
      <p:sp>
        <p:nvSpPr>
          <p:cNvPr id="6146" name="AutoShape 2" descr="Процедура «Процедурный кабинет» в санатории Юность в Минске (Беларусь), цен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48" name="AutoShape 4" descr="Процедура «Процедурный кабинет» в санатории Юность в Минске (Беларусь), цен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50" name="AutoShape 6" descr="Процедура «Процедурный кабинет» в санатории Юность в Минске (Беларусь), цен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151" name="Picture 7" descr="D: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3571876"/>
            <a:ext cx="3881447" cy="2714644"/>
          </a:xfrm>
          <a:prstGeom prst="rect">
            <a:avLst/>
          </a:prstGeom>
          <a:noFill/>
        </p:spPr>
      </p:pic>
      <p:pic>
        <p:nvPicPr>
          <p:cNvPr id="17" name="Picture 10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6572262" y="1428737"/>
            <a:ext cx="1714511" cy="185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74638"/>
            <a:ext cx="8229600" cy="1354162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ru-RU" sz="3200" b="1" dirty="0"/>
              <a:t>ТЕХНОЛОГИЯ «КРИТИЧЕСКОЕ </a:t>
            </a:r>
            <a:r>
              <a:rPr lang="ru-RU" sz="3200" b="1" dirty="0" smtClean="0"/>
              <a:t>МЫШЛЕНИЕ»</a:t>
            </a:r>
            <a:br>
              <a:rPr lang="ru-RU" sz="3200" b="1" dirty="0" smtClean="0"/>
            </a:br>
            <a:r>
              <a:rPr lang="ru-RU" sz="3200" b="1" dirty="0" smtClean="0"/>
              <a:t>немного </a:t>
            </a:r>
            <a:r>
              <a:rPr lang="ru-RU" sz="3200" b="1" dirty="0"/>
              <a:t>теории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2071678"/>
            <a:ext cx="778674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alibri" pitchFamily="34" charset="0"/>
              <a:buChar char="—"/>
            </a:pPr>
            <a:r>
              <a:rPr lang="ru-RU" sz="2400" b="1" dirty="0" smtClean="0"/>
              <a:t>Технология  «Развитие критического мышления через чтение и письмо» (РКМЧП) </a:t>
            </a:r>
          </a:p>
          <a:p>
            <a:endParaRPr lang="ru-RU" sz="2400" b="1" dirty="0" smtClean="0"/>
          </a:p>
          <a:p>
            <a:pPr>
              <a:buFont typeface="Calibri" pitchFamily="34" charset="0"/>
              <a:buChar char="—"/>
            </a:pPr>
            <a:r>
              <a:rPr lang="ru-RU" sz="2400" dirty="0"/>
              <a:t>Р</a:t>
            </a:r>
            <a:r>
              <a:rPr lang="ru-RU" sz="2400" dirty="0" smtClean="0"/>
              <a:t>азработана Международной читательской Ассоциацией и Консорциумом  гуманной педагогики</a:t>
            </a:r>
          </a:p>
          <a:p>
            <a:endParaRPr lang="ru-RU" sz="2400" dirty="0" smtClean="0"/>
          </a:p>
          <a:p>
            <a:pPr>
              <a:buFont typeface="Calibri" pitchFamily="34" charset="0"/>
              <a:buChar char="—"/>
            </a:pPr>
            <a:r>
              <a:rPr lang="ru-RU" sz="2400" dirty="0" smtClean="0"/>
              <a:t>Авторы технологии:  Чарльз Темпл,  Курт </a:t>
            </a:r>
            <a:r>
              <a:rPr lang="ru-RU" sz="2400" dirty="0" err="1" smtClean="0"/>
              <a:t>Мередит</a:t>
            </a:r>
            <a:r>
              <a:rPr lang="ru-RU" sz="2400" dirty="0" smtClean="0"/>
              <a:t>,  </a:t>
            </a:r>
            <a:r>
              <a:rPr lang="ru-RU" sz="2400" dirty="0" err="1" smtClean="0"/>
              <a:t>Джинни</a:t>
            </a:r>
            <a:r>
              <a:rPr lang="ru-RU" sz="2400" dirty="0" smtClean="0"/>
              <a:t> </a:t>
            </a:r>
            <a:r>
              <a:rPr lang="ru-RU" sz="2400" dirty="0" err="1" smtClean="0"/>
              <a:t>Стил</a:t>
            </a:r>
            <a:endParaRPr lang="ru-RU" sz="2400" dirty="0" smtClean="0"/>
          </a:p>
          <a:p>
            <a:pPr>
              <a:buFont typeface="Calibri" pitchFamily="34" charset="0"/>
              <a:buChar char="—"/>
            </a:pPr>
            <a:endParaRPr lang="ru-RU" sz="2400" dirty="0" smtClean="0"/>
          </a:p>
          <a:p>
            <a:pPr>
              <a:buFont typeface="Calibri" pitchFamily="34" charset="0"/>
              <a:buChar char="—"/>
            </a:pPr>
            <a:r>
              <a:rPr lang="ru-RU" sz="2400" dirty="0" smtClean="0"/>
              <a:t>в настоящее время используется в  29 странах.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200" dirty="0" smtClean="0">
                <a:solidFill>
                  <a:schemeClr val="accent6">
                    <a:lumMod val="75000"/>
                  </a:schemeClr>
                </a:solidFill>
              </a:rPr>
              <a:t>ИСПОЛЬЗОВАНИЕ СИСТЕМЫ КОНТРОЛЯ ЗНАНИЙ В ПРОЦЕССЕ ПРЕПОДАВАНИЯ ДИСЦИПЛИНЫ «ПОЛИКЛИНИЧЕСКАЯ ТЕРАПИЯ»</a:t>
            </a:r>
            <a:endParaRPr lang="ru-RU" sz="22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85786" y="1500174"/>
            <a:ext cx="71438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Обеспечение качественного роста учащихся на протяжении нескольких занятий в результате распределения ролей:</a:t>
            </a:r>
          </a:p>
          <a:p>
            <a:endParaRPr lang="ru-RU" b="1" dirty="0" smtClean="0"/>
          </a:p>
          <a:p>
            <a:r>
              <a:rPr lang="ru-RU" b="1" dirty="0" smtClean="0"/>
              <a:t>1. </a:t>
            </a:r>
            <a:r>
              <a:rPr lang="ru-RU" b="1" dirty="0" err="1" smtClean="0"/>
              <a:t>Дежурант</a:t>
            </a:r>
            <a:r>
              <a:rPr lang="ru-RU" b="1" dirty="0" smtClean="0"/>
              <a:t> </a:t>
            </a:r>
            <a:r>
              <a:rPr lang="ru-RU" dirty="0" smtClean="0"/>
              <a:t>– контроль знаний  на уровне воспроизведения</a:t>
            </a:r>
          </a:p>
          <a:p>
            <a:r>
              <a:rPr lang="ru-RU" b="1" dirty="0" smtClean="0"/>
              <a:t>2. Решение ситуационной задачи – </a:t>
            </a:r>
            <a:r>
              <a:rPr lang="ru-RU" dirty="0" smtClean="0"/>
              <a:t>контроль знаний на эвристическом уровне</a:t>
            </a:r>
          </a:p>
          <a:p>
            <a:r>
              <a:rPr lang="ru-RU" b="1" dirty="0" smtClean="0"/>
              <a:t>3. Консультант – </a:t>
            </a:r>
            <a:r>
              <a:rPr lang="ru-RU" dirty="0" smtClean="0"/>
              <a:t>контроль знаний на уровне творческого подхода</a:t>
            </a:r>
          </a:p>
        </p:txBody>
      </p:sp>
      <p:sp>
        <p:nvSpPr>
          <p:cNvPr id="18" name="Стрелка вниз 17"/>
          <p:cNvSpPr/>
          <p:nvPr/>
        </p:nvSpPr>
        <p:spPr>
          <a:xfrm>
            <a:off x="500034" y="2428868"/>
            <a:ext cx="214314" cy="1000132"/>
          </a:xfrm>
          <a:prstGeom prst="down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200" dirty="0" smtClean="0">
                <a:solidFill>
                  <a:schemeClr val="accent6">
                    <a:lumMod val="75000"/>
                  </a:schemeClr>
                </a:solidFill>
              </a:rPr>
              <a:t>ИСПОЛЬЗОВАНИЕ СИСТЕМЫ КОНТРОЛЯ ЗНАНИЙ В ПРОЦЕССЕ ПРЕПОДАВАНИЯ ДИСЦИПЛИНЫ «ПОЛИКЛИНИЧЕСКАЯ ТЕРАПИЯ»</a:t>
            </a:r>
            <a:endParaRPr lang="ru-RU" sz="22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распределение ролевых игр на протяжении нескольких практических занятий:</a:t>
            </a:r>
          </a:p>
        </p:txBody>
      </p:sp>
      <p:graphicFrame>
        <p:nvGraphicFramePr>
          <p:cNvPr id="5" name="Содержимое 3"/>
          <p:cNvGraphicFramePr>
            <a:graphicFrameLocks/>
          </p:cNvGraphicFramePr>
          <p:nvPr/>
        </p:nvGraphicFramePr>
        <p:xfrm>
          <a:off x="428596" y="3000372"/>
          <a:ext cx="8358246" cy="197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85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40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1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55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n-lt"/>
                        </a:rPr>
                        <a:t>Ф.И.О.</a:t>
                      </a:r>
                      <a:r>
                        <a:rPr lang="ru-RU" baseline="0" dirty="0" smtClean="0">
                          <a:latin typeface="+mn-lt"/>
                        </a:rPr>
                        <a:t> уч-ся:</a:t>
                      </a:r>
                      <a:endParaRPr lang="ru-RU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n-lt"/>
                        </a:rPr>
                        <a:t>1 занятие</a:t>
                      </a:r>
                      <a:endParaRPr lang="ru-RU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n-lt"/>
                        </a:rPr>
                        <a:t>2 занятие</a:t>
                      </a:r>
                      <a:endParaRPr lang="ru-RU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n-lt"/>
                        </a:rPr>
                        <a:t>3 занятие</a:t>
                      </a:r>
                      <a:endParaRPr lang="ru-RU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n-lt"/>
                        </a:rPr>
                        <a:t>4 занятие</a:t>
                      </a:r>
                      <a:endParaRPr lang="ru-RU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+mn-lt"/>
                          <a:ea typeface="Calibri"/>
                        </a:rPr>
                        <a:t>Борисюк</a:t>
                      </a:r>
                      <a:r>
                        <a:rPr lang="ru-RU" sz="1600" b="1" dirty="0">
                          <a:latin typeface="+mn-lt"/>
                          <a:ea typeface="Calibri"/>
                        </a:rPr>
                        <a:t> А. С.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endParaRPr lang="ru-RU" sz="1800" b="1" dirty="0">
                        <a:latin typeface="+mn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n-lt"/>
                        </a:rPr>
                        <a:t>       дежурный</a:t>
                      </a:r>
                      <a:endParaRPr lang="ru-RU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n-lt"/>
                        </a:rPr>
                        <a:t>         задача</a:t>
                      </a:r>
                      <a:endParaRPr lang="ru-RU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aseline="0" dirty="0" smtClean="0">
                          <a:latin typeface="+mn-lt"/>
                        </a:rPr>
                        <a:t>  консультант</a:t>
                      </a:r>
                      <a:endParaRPr lang="ru-RU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+mn-lt"/>
                          <a:ea typeface="Calibri"/>
                        </a:rPr>
                        <a:t>Гапанович М. С.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+mn-lt"/>
                          <a:ea typeface="Calibri"/>
                        </a:rPr>
                        <a:t>дежурный</a:t>
                      </a:r>
                      <a:endParaRPr lang="ru-RU" sz="1800" b="0" dirty="0">
                        <a:latin typeface="+mn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n-lt"/>
                        </a:rPr>
                        <a:t>          задача</a:t>
                      </a:r>
                      <a:endParaRPr lang="ru-RU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n-lt"/>
                        </a:rPr>
                        <a:t>       консультант</a:t>
                      </a:r>
                      <a:endParaRPr lang="ru-RU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+mn-lt"/>
                          <a:ea typeface="Calibri"/>
                        </a:rPr>
                        <a:t>Горбатова А. А.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+mn-lt"/>
                          <a:ea typeface="Calibri"/>
                        </a:rPr>
                        <a:t>задача</a:t>
                      </a:r>
                      <a:endParaRPr lang="ru-RU" sz="1800" b="0" dirty="0">
                        <a:latin typeface="+mn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+mn-lt"/>
                        </a:rPr>
                        <a:t>        консультант</a:t>
                      </a:r>
                      <a:endParaRPr lang="ru-RU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6195" marR="36195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+mn-lt"/>
                          <a:ea typeface="Calibri"/>
                        </a:rPr>
                        <a:t>Горбунова Д.С.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ru-RU" dirty="0" smtClean="0">
                          <a:latin typeface="+mn-lt"/>
                        </a:rPr>
                        <a:t>консультант</a:t>
                      </a:r>
                      <a:endParaRPr lang="ru-RU" sz="1800" b="0" dirty="0">
                        <a:latin typeface="+mn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>
            <a:off x="3071802" y="3571876"/>
            <a:ext cx="785818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072066" y="3571876"/>
            <a:ext cx="857256" cy="1588"/>
          </a:xfrm>
          <a:prstGeom prst="straightConnector1">
            <a:avLst/>
          </a:prstGeom>
          <a:ln w="190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6786578" y="3571876"/>
            <a:ext cx="857256" cy="1588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3071802" y="3929066"/>
            <a:ext cx="857256" cy="1588"/>
          </a:xfrm>
          <a:prstGeom prst="straightConnector1">
            <a:avLst/>
          </a:prstGeom>
          <a:ln w="190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072066" y="3929066"/>
            <a:ext cx="857256" cy="1588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3071802" y="4429132"/>
            <a:ext cx="857256" cy="1588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200" dirty="0" smtClean="0">
                <a:solidFill>
                  <a:schemeClr val="accent6">
                    <a:lumMod val="75000"/>
                  </a:schemeClr>
                </a:solidFill>
              </a:rPr>
              <a:t>ИСПОЛЬЗОВАНИЕ СИСТЕМЫ КОНТРОЛЯ ЗНАНИЙ В ПРОЦЕССЕ ПРЕПОДАВАНИЯ ДИСЦИПЛИНЫ «ПОЛИКЛИНИЧЕСКАЯ ТЕРАПИЯ»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 numCol="1">
            <a:normAutofit fontScale="25000" lnSpcReduction="20000"/>
          </a:bodyPr>
          <a:lstStyle/>
          <a:p>
            <a:pPr marL="514350" lvl="0" indent="-514350">
              <a:buNone/>
            </a:pPr>
            <a:r>
              <a:rPr lang="ru-RU" sz="8000" b="1" i="1" dirty="0" smtClean="0"/>
              <a:t>План практического занятия: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7200" b="1" dirty="0" smtClean="0"/>
              <a:t>Организационный момент:</a:t>
            </a:r>
            <a:endParaRPr lang="ru-RU" sz="7200" dirty="0" smtClean="0"/>
          </a:p>
          <a:p>
            <a:pPr marL="971550" lvl="1" indent="-514350"/>
            <a:r>
              <a:rPr lang="ru-RU" sz="7200" dirty="0" smtClean="0"/>
              <a:t>Взаимное приветствие </a:t>
            </a:r>
          </a:p>
          <a:p>
            <a:pPr marL="971550" lvl="1" indent="-514350"/>
            <a:r>
              <a:rPr lang="ru-RU" sz="7200" dirty="0" smtClean="0"/>
              <a:t>Мотивация учебной деятельности </a:t>
            </a:r>
            <a:r>
              <a:rPr lang="ru-RU" sz="7200" dirty="0" smtClean="0">
                <a:solidFill>
                  <a:srgbClr val="FF0000"/>
                </a:solidFill>
              </a:rPr>
              <a:t>(вызов): </a:t>
            </a:r>
          </a:p>
          <a:p>
            <a:pPr marL="971550" lvl="1" indent="-514350"/>
            <a:r>
              <a:rPr lang="ru-RU" sz="7200" dirty="0" smtClean="0"/>
              <a:t>Рефлексия: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7200" b="1" dirty="0" smtClean="0"/>
              <a:t>Контроль исх. знаний по теме:</a:t>
            </a:r>
            <a:r>
              <a:rPr lang="ru-RU" sz="7200" dirty="0" smtClean="0"/>
              <a:t>  </a:t>
            </a:r>
          </a:p>
          <a:p>
            <a:pPr marL="971550" lvl="1" indent="-514350"/>
            <a:r>
              <a:rPr lang="ru-RU" sz="7200" b="1" i="1" u="sng" dirty="0" smtClean="0">
                <a:solidFill>
                  <a:srgbClr val="FFC000"/>
                </a:solidFill>
              </a:rPr>
              <a:t>письменный опрос </a:t>
            </a:r>
            <a:r>
              <a:rPr lang="ru-RU" sz="7200" b="1" i="1" dirty="0" smtClean="0">
                <a:solidFill>
                  <a:srgbClr val="FFC000"/>
                </a:solidFill>
              </a:rPr>
              <a:t>(тест-контроль)</a:t>
            </a:r>
            <a:endParaRPr lang="ru-RU" sz="7200" b="1" dirty="0" smtClean="0">
              <a:solidFill>
                <a:srgbClr val="FFC000"/>
              </a:solidFill>
            </a:endParaRPr>
          </a:p>
          <a:p>
            <a:pPr marL="971550" lvl="1" indent="-514350"/>
            <a:r>
              <a:rPr lang="ru-RU" sz="7200" b="1" i="1" u="sng" dirty="0" smtClean="0">
                <a:solidFill>
                  <a:srgbClr val="FFC000"/>
                </a:solidFill>
              </a:rPr>
              <a:t>разбор ситуационных задач </a:t>
            </a:r>
          </a:p>
          <a:p>
            <a:pPr marL="971550" lvl="1" indent="-514350"/>
            <a:r>
              <a:rPr lang="ru-RU" sz="7200" i="1" dirty="0" smtClean="0"/>
              <a:t>-</a:t>
            </a:r>
            <a:r>
              <a:rPr lang="ru-RU" sz="7200" b="1" i="1" dirty="0" smtClean="0">
                <a:solidFill>
                  <a:srgbClr val="00B050"/>
                </a:solidFill>
              </a:rPr>
              <a:t>заполнение концептуальной карты</a:t>
            </a:r>
          </a:p>
          <a:p>
            <a:pPr marL="715963" lvl="2" indent="-357188">
              <a:buFont typeface="Calibri" pitchFamily="34" charset="0"/>
              <a:buChar char="—"/>
            </a:pPr>
            <a:r>
              <a:rPr lang="ru-RU" sz="7200" dirty="0" smtClean="0"/>
              <a:t>изучение дополнительного информационного материала по теме </a:t>
            </a:r>
          </a:p>
          <a:p>
            <a:pPr marL="1828800" lvl="3" indent="-457200"/>
            <a:r>
              <a:rPr lang="ru-RU" sz="7200" dirty="0" smtClean="0"/>
              <a:t>реферативное сообщение (выступление «консультанта»)</a:t>
            </a:r>
          </a:p>
          <a:p>
            <a:pPr marL="1828800" lvl="3" indent="-457200"/>
            <a:r>
              <a:rPr lang="ru-RU" sz="7200" dirty="0" smtClean="0"/>
              <a:t>видеоролик по теме</a:t>
            </a:r>
          </a:p>
          <a:p>
            <a:pPr marL="971550" lvl="1" indent="-514350"/>
            <a:r>
              <a:rPr lang="ru-RU" sz="7200" b="1" i="1" u="sng" dirty="0" smtClean="0">
                <a:solidFill>
                  <a:srgbClr val="00B050"/>
                </a:solidFill>
              </a:rPr>
              <a:t>отработка и закрепление практических навыков</a:t>
            </a:r>
            <a:r>
              <a:rPr lang="ru-RU" sz="7200" b="1" i="1" dirty="0" smtClean="0">
                <a:solidFill>
                  <a:srgbClr val="00B050"/>
                </a:solidFill>
              </a:rPr>
              <a:t> :</a:t>
            </a:r>
            <a:r>
              <a:rPr lang="ru-RU" sz="7200" b="1" dirty="0" smtClean="0">
                <a:solidFill>
                  <a:srgbClr val="00B050"/>
                </a:solidFill>
              </a:rPr>
              <a:t> </a:t>
            </a:r>
            <a:r>
              <a:rPr lang="ru-RU" sz="7200" dirty="0" smtClean="0"/>
              <a:t>(закрепление в </a:t>
            </a:r>
            <a:r>
              <a:rPr lang="ru-RU" sz="7200" dirty="0" err="1" smtClean="0"/>
              <a:t>уч</a:t>
            </a:r>
            <a:r>
              <a:rPr lang="ru-RU" sz="7200" dirty="0" smtClean="0"/>
              <a:t>. аудитории)</a:t>
            </a:r>
          </a:p>
          <a:p>
            <a:pPr marL="1873250" lvl="1" indent="-514350"/>
            <a:r>
              <a:rPr lang="ru-RU" sz="7200" dirty="0" smtClean="0"/>
              <a:t>устный опрос практических навыков</a:t>
            </a:r>
          </a:p>
          <a:p>
            <a:pPr marL="1873250" lvl="1" indent="-514350"/>
            <a:r>
              <a:rPr lang="ru-RU" sz="7200" dirty="0" smtClean="0"/>
              <a:t>отработка с участием «</a:t>
            </a:r>
            <a:r>
              <a:rPr lang="ru-RU" sz="7200" dirty="0" err="1" smtClean="0"/>
              <a:t>дежуранта</a:t>
            </a:r>
            <a:r>
              <a:rPr lang="ru-RU" sz="7200" dirty="0" smtClean="0"/>
              <a:t>»</a:t>
            </a:r>
          </a:p>
          <a:p>
            <a:pPr marL="1873250" lvl="1" indent="-514350"/>
            <a:r>
              <a:rPr lang="ru-RU" sz="7200" dirty="0" smtClean="0"/>
              <a:t>отработка друг на друге</a:t>
            </a:r>
            <a:endParaRPr lang="ru-RU" sz="7200" b="1" dirty="0" smtClean="0"/>
          </a:p>
          <a:p>
            <a:pPr marL="914400" indent="-914400">
              <a:buAutoNum type="arabicPeriod" startAt="3"/>
            </a:pPr>
            <a:r>
              <a:rPr lang="ru-RU" sz="7200" b="1" dirty="0" smtClean="0"/>
              <a:t>Наблюдение уч-ся</a:t>
            </a:r>
            <a:r>
              <a:rPr lang="ru-RU" sz="7200" dirty="0" smtClean="0"/>
              <a:t> </a:t>
            </a:r>
            <a:r>
              <a:rPr lang="ru-RU" sz="7200" b="1" dirty="0" smtClean="0"/>
              <a:t>за работой мед. персонала в </a:t>
            </a:r>
            <a:r>
              <a:rPr lang="ru-RU" sz="7200" b="1" dirty="0" err="1" smtClean="0"/>
              <a:t>структурн</a:t>
            </a:r>
            <a:r>
              <a:rPr lang="ru-RU" sz="7200" b="1" dirty="0" smtClean="0"/>
              <a:t>. подразделении</a:t>
            </a:r>
          </a:p>
          <a:p>
            <a:pPr marL="914400" indent="-914400">
              <a:buAutoNum type="arabicPeriod" startAt="3"/>
            </a:pPr>
            <a:endParaRPr lang="ru-RU" sz="4900" dirty="0" smtClean="0"/>
          </a:p>
          <a:p>
            <a:pPr marL="914400" indent="-914400">
              <a:buAutoNum type="arabicPeriod" startAt="3"/>
            </a:pPr>
            <a:endParaRPr lang="ru-RU" sz="4900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200" dirty="0" smtClean="0">
                <a:solidFill>
                  <a:schemeClr val="accent6">
                    <a:lumMod val="75000"/>
                  </a:schemeClr>
                </a:solidFill>
              </a:rPr>
              <a:t>ИСПОЛЬЗОВАНИЕ СИСТЕМЫ КОНТРОЛЯ ЗНАНИЙ В ПРОЦЕССЕ ПРЕПОДАВАНИЯ ДИСЦИПЛИНЫ «ПОЛИКЛИНИЧЕСКАЯ ТЕРАПИЯ»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 numCol="1">
            <a:normAutofit fontScale="40000" lnSpcReduction="20000"/>
          </a:bodyPr>
          <a:lstStyle/>
          <a:p>
            <a:pPr marL="914400" indent="-914400">
              <a:buNone/>
            </a:pPr>
            <a:endParaRPr lang="ru-RU" sz="4900" dirty="0" smtClean="0"/>
          </a:p>
          <a:p>
            <a:pPr marL="514350" lvl="0" indent="-514350">
              <a:buNone/>
            </a:pPr>
            <a:r>
              <a:rPr lang="ru-RU" sz="4900" dirty="0" smtClean="0"/>
              <a:t>4.</a:t>
            </a:r>
            <a:r>
              <a:rPr lang="ru-RU" sz="4900" b="1" dirty="0" smtClean="0"/>
              <a:t>Формирование навыков к след. занятию</a:t>
            </a:r>
            <a:r>
              <a:rPr lang="ru-RU" sz="4900" dirty="0" smtClean="0"/>
              <a:t>: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ru-RU" sz="4900" dirty="0" smtClean="0"/>
              <a:t>показ учащимся новых навыков   (показ преподавателем, просмотр видеоролика по навыку)  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ru-RU" sz="4900" dirty="0" smtClean="0"/>
              <a:t>изучение информационного материала (по навыку)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ru-RU" sz="4900" dirty="0" smtClean="0"/>
              <a:t>апробация учащимися новых навыков в </a:t>
            </a:r>
            <a:r>
              <a:rPr lang="ru-RU" sz="4900" dirty="0" err="1" smtClean="0"/>
              <a:t>уч</a:t>
            </a:r>
            <a:r>
              <a:rPr lang="ru-RU" sz="4900" dirty="0" smtClean="0"/>
              <a:t>. аудитории</a:t>
            </a:r>
          </a:p>
          <a:p>
            <a:pPr marL="514350" indent="-514350">
              <a:buNone/>
            </a:pPr>
            <a:r>
              <a:rPr lang="ru-RU" sz="4900" b="1" dirty="0" smtClean="0"/>
              <a:t>5</a:t>
            </a:r>
            <a:r>
              <a:rPr lang="ru-RU" sz="4900" dirty="0" smtClean="0"/>
              <a:t>. </a:t>
            </a:r>
            <a:r>
              <a:rPr lang="ru-RU" sz="4900" b="1" dirty="0" smtClean="0"/>
              <a:t>Рефлексия </a:t>
            </a:r>
            <a:r>
              <a:rPr lang="ru-RU" sz="4900" dirty="0" smtClean="0"/>
              <a:t>(гносеологическая </a:t>
            </a:r>
            <a:r>
              <a:rPr lang="ru-RU" sz="4900" dirty="0" err="1" smtClean="0"/>
              <a:t>профориентационная</a:t>
            </a:r>
            <a:r>
              <a:rPr lang="ru-RU" sz="4900" dirty="0" smtClean="0"/>
              <a:t>)</a:t>
            </a:r>
          </a:p>
          <a:p>
            <a:pPr marL="514350" indent="-514350">
              <a:buNone/>
            </a:pPr>
            <a:r>
              <a:rPr lang="ru-RU" sz="4900" b="1" dirty="0" smtClean="0"/>
              <a:t>6. Подведение итогов занятия:</a:t>
            </a:r>
            <a:endParaRPr lang="ru-RU" sz="4900" dirty="0" smtClean="0"/>
          </a:p>
          <a:p>
            <a:pPr marL="971550" lvl="1" indent="-514350"/>
            <a:r>
              <a:rPr lang="ru-RU" sz="4900" b="1" dirty="0" smtClean="0"/>
              <a:t> </a:t>
            </a:r>
            <a:r>
              <a:rPr lang="ru-RU" sz="4900" dirty="0" smtClean="0"/>
              <a:t>анализ учебной деятельности </a:t>
            </a:r>
          </a:p>
          <a:p>
            <a:pPr marL="971550" lvl="1" indent="-514350"/>
            <a:r>
              <a:rPr lang="ru-RU" sz="4900" dirty="0" smtClean="0"/>
              <a:t>выставление отметок </a:t>
            </a:r>
          </a:p>
          <a:p>
            <a:pPr marL="85725" lvl="1" indent="-85725">
              <a:buNone/>
            </a:pPr>
            <a:r>
              <a:rPr lang="ru-RU" sz="4900" b="1" dirty="0" smtClean="0"/>
              <a:t>7. Домашнее задание:</a:t>
            </a:r>
            <a:r>
              <a:rPr lang="ru-RU" sz="4900" dirty="0" smtClean="0"/>
              <a:t> </a:t>
            </a:r>
          </a:p>
          <a:p>
            <a:pPr marL="85725" lvl="1" indent="-85725">
              <a:buNone/>
            </a:pPr>
            <a:r>
              <a:rPr lang="ru-RU" sz="4900" b="1" i="1" dirty="0" smtClean="0"/>
              <a:t>Тема:</a:t>
            </a:r>
          </a:p>
          <a:p>
            <a:pPr marL="85725" lvl="1" indent="-85725">
              <a:buNone/>
            </a:pPr>
            <a:endParaRPr lang="ru-RU" sz="4900" dirty="0" smtClean="0"/>
          </a:p>
          <a:p>
            <a:pPr marL="514350" indent="-514350">
              <a:buNone/>
            </a:pPr>
            <a:r>
              <a:rPr lang="ru-RU" sz="4900" b="1" i="1" dirty="0" smtClean="0"/>
              <a:t>8. Практические навыки (к след. занятию):</a:t>
            </a:r>
          </a:p>
          <a:p>
            <a:pPr marL="514350" indent="-514350">
              <a:buFont typeface="Wingdings" pitchFamily="2" charset="2"/>
              <a:buChar char="ü"/>
            </a:pPr>
            <a:endParaRPr lang="ru-RU" sz="4900" dirty="0" smtClean="0"/>
          </a:p>
          <a:p>
            <a:pPr marL="514350" indent="-514350">
              <a:buNone/>
            </a:pPr>
            <a:r>
              <a:rPr lang="ru-RU" sz="4900" b="1" i="1" dirty="0" smtClean="0"/>
              <a:t>9. Литература : </a:t>
            </a:r>
            <a:endParaRPr lang="ru-RU" sz="4900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200" dirty="0" smtClean="0">
                <a:solidFill>
                  <a:schemeClr val="accent6">
                    <a:lumMod val="75000"/>
                  </a:schemeClr>
                </a:solidFill>
              </a:rPr>
              <a:t>ИСПОЛЬЗОВАНИЕ СИСТЕМЫ КОНТРОЛЯ ЗНАНИЙ В ПРОЦЕССЕ ПРЕПОДАВАНИЯ ДИСЦИПЛИНЫ «ПОЛИКЛИНИЧЕСКАЯ ТЕРАПИЯ»</a:t>
            </a:r>
            <a:endParaRPr lang="ru-RU" sz="2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2672681"/>
              </p:ext>
            </p:extLst>
          </p:nvPr>
        </p:nvGraphicFramePr>
        <p:xfrm>
          <a:off x="428596" y="1428736"/>
          <a:ext cx="8435279" cy="5157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8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6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4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31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955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29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1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1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13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28602">
                <a:tc gridSpan="10">
                  <a:txBody>
                    <a:bodyPr/>
                    <a:lstStyle/>
                    <a:p>
                      <a:r>
                        <a:rPr lang="ru-RU" dirty="0" smtClean="0"/>
                        <a:t>Маршрутный лист практического занятия</a:t>
                      </a:r>
                      <a:endParaRPr lang="ru-RU" dirty="0"/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36195" marR="36195" algn="just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36195" marR="36195" algn="just">
                        <a:spcAft>
                          <a:spcPts val="0"/>
                        </a:spcAft>
                      </a:pPr>
                      <a:endParaRPr lang="ru-RU" sz="16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71755" marR="36195" algn="just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vert27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1755" marR="36195" algn="just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vert27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1755" marR="36195" algn="just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vert270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7417"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6195" marR="36195" algn="just">
                        <a:spcAft>
                          <a:spcPts val="0"/>
                        </a:spcAft>
                      </a:pPr>
                      <a:endParaRPr lang="ru-RU" sz="1600" b="1" kern="1200" dirty="0" smtClean="0"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6195" marR="36195" algn="just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Задачи</a:t>
                      </a:r>
                      <a:endParaRPr lang="ru-RU" sz="16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ru-RU" sz="1600" b="1" kern="1200" dirty="0" smtClean="0"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600" b="1" kern="12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Навык</a:t>
                      </a:r>
                      <a:endParaRPr lang="ru-RU" sz="16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6195" marR="36195" algn="just"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Письм</a:t>
                      </a:r>
                      <a:r>
                        <a:rPr lang="ru-RU" sz="160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ru-RU" sz="160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6195" marR="36195" algn="just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114300" marR="114300" marT="0" marB="0"/>
                </a:tc>
                <a:tc hMerge="1">
                  <a:txBody>
                    <a:bodyPr/>
                    <a:lstStyle/>
                    <a:p>
                      <a:pPr marL="36195" marR="36195" algn="just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114300" marR="114300" marT="0" marB="0"/>
                </a:tc>
                <a:tc rowSpan="2">
                  <a:txBody>
                    <a:bodyPr/>
                    <a:lstStyle/>
                    <a:p>
                      <a:pPr marL="71755" marR="36195" algn="just"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Струкурноеподразделение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36195"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баллов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36195" algn="just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Итоговая</a:t>
                      </a:r>
                    </a:p>
                    <a:p>
                      <a:pPr marL="71755" marR="36195" algn="just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отметка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133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71755"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Тесты</a:t>
                      </a:r>
                      <a:endParaRPr lang="ru-RU" sz="18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нмп</a:t>
                      </a:r>
                      <a:endParaRPr lang="ru-RU" sz="18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Навыки</a:t>
                      </a:r>
                      <a:endParaRPr lang="ru-RU" sz="18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400"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"/>
                          <a:ea typeface="Calibri"/>
                        </a:rPr>
                        <a:t>Борисюк</a:t>
                      </a: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 А. С.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</a:rPr>
                        <a:t>дежурный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9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7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-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21⁄3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7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198"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Гапанович М. С.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8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9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6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8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-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31⁄4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8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0198"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Горбатова А. А.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7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8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8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8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-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31⁄4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8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0198"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Горбунова Д.С.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9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8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8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9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-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34⁄4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9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0198"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Ершова Е.А.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9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7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7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7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-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30⁄4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8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0198"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Иванова К. А.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6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7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8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8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-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29⁄4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7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0198"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Ковалевич А. Н.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8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8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9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8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-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33⁄4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8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0198"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"/>
                          <a:ea typeface="Calibri"/>
                        </a:rPr>
                        <a:t>Козак</a:t>
                      </a: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 Д.А.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</a:rPr>
                        <a:t>задача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8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9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8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9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-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34⁄4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8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0198"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Кононова Д. А.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/>
                          <a:ea typeface="Calibri"/>
                        </a:rPr>
                        <a:t>консультант</a:t>
                      </a:r>
                      <a:endParaRPr lang="ru-RU" sz="1600" b="1" dirty="0">
                        <a:solidFill>
                          <a:srgbClr val="00B05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7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9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7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9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-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32⁄4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8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0198"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"/>
                          <a:ea typeface="Calibri"/>
                        </a:rPr>
                        <a:t>Борисюк</a:t>
                      </a:r>
                      <a:r>
                        <a:rPr lang="ru-RU" sz="1600" b="1" dirty="0">
                          <a:latin typeface="Times New Roman"/>
                          <a:ea typeface="Calibri"/>
                        </a:rPr>
                        <a:t> А. С.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8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9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7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9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-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33⁄4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8</a:t>
                      </a:r>
                      <a:endParaRPr lang="ru-RU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200" dirty="0" smtClean="0">
                <a:solidFill>
                  <a:schemeClr val="accent6">
                    <a:lumMod val="75000"/>
                  </a:schemeClr>
                </a:solidFill>
              </a:rPr>
              <a:t>ИСПОЛЬЗОВАНИЕ СИСТЕМЫ КОНТРОЛЯ ЗНАНИЙ В ПРОЦЕССЕ ПРЕПОДАВАНИЯ ДИСЦИПЛИНЫ «ПОЛИКЛИНИЧЕСКАЯ ТЕРАПИЯ»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5400" dirty="0" smtClean="0"/>
          </a:p>
          <a:p>
            <a:pPr algn="ctr">
              <a:buNone/>
            </a:pPr>
            <a:r>
              <a:rPr lang="ru-RU" sz="5400" dirty="0" smtClean="0">
                <a:solidFill>
                  <a:srgbClr val="0070C0"/>
                </a:solidFill>
              </a:rPr>
              <a:t>Спасибо за внимание!</a:t>
            </a:r>
            <a:endParaRPr lang="ru-RU" sz="5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/>
              <a:t>ТЕХНОЛОГИЯ «КРИТИЧЕСКОЕ МЫШЛЕНИЕ» немного теории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Критическое мышление работает </a:t>
            </a: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не довольствуясь фактами, а вскрывая </a:t>
            </a:r>
            <a:r>
              <a:rPr lang="ru-RU" u="sng" dirty="0" smtClean="0">
                <a:solidFill>
                  <a:srgbClr val="FF0000"/>
                </a:solidFill>
              </a:rPr>
              <a:t>причины и следствия </a:t>
            </a:r>
            <a:r>
              <a:rPr lang="ru-RU" dirty="0" smtClean="0">
                <a:solidFill>
                  <a:srgbClr val="FF0000"/>
                </a:solidFill>
              </a:rPr>
              <a:t>этих фактов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smtClean="0"/>
              <a:t>ТЕХНОЛОГИЯ «КРИТИЧЕСКОЕ МЫШЛЕНИЕ» немного теории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3800" b="1" dirty="0" smtClean="0"/>
              <a:t>Что понимается под «критическим мышлением»? </a:t>
            </a:r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b="1" i="1" dirty="0" smtClean="0"/>
              <a:t>Аналитическое мышление </a:t>
            </a:r>
            <a:r>
              <a:rPr lang="ru-RU" dirty="0" smtClean="0"/>
              <a:t>(анализ информации, отбор необходимых фактов, сравнение, сопоставление фактов и явлений). 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/>
              <a:t>Ассоциативное мышление </a:t>
            </a:r>
            <a:r>
              <a:rPr lang="ru-RU" dirty="0" smtClean="0"/>
              <a:t>(установление ассоциаций с  ранее изученными, знакомыми фактами, явлениями, установление ассоциаций с новыми качествами предмета, явления). 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/>
              <a:t>Самостоятельное мышление. 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/>
              <a:t>Логическое мышление </a:t>
            </a:r>
            <a:r>
              <a:rPr lang="ru-RU" dirty="0" smtClean="0"/>
              <a:t>(умение выстраивать логику доказательности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принимаемого решения, внутреннюю логику решаемой проблемы, логику последовательности действий, предпринимаемых для решения проблемы). 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/>
              <a:t>Системное мышление </a:t>
            </a:r>
            <a:r>
              <a:rPr lang="ru-RU" dirty="0" smtClean="0"/>
              <a:t>(умение рассматривать изучаемый объект, проблему в целостности их связей и характеристик). 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Социальное мышление. </a:t>
            </a:r>
            <a:endParaRPr lang="ru-RU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smtClean="0"/>
              <a:t>ТЕХНОЛОГИЯ «КРИТИЧЕСКОЕ МЫШЛЕНИЕ» теоретическая часть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00660"/>
          </a:xfrm>
          <a:solidFill>
            <a:schemeClr val="tx1"/>
          </a:solidFill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ru-RU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4000" b="1" dirty="0" smtClean="0">
                <a:solidFill>
                  <a:schemeClr val="bg1"/>
                </a:solidFill>
              </a:rPr>
              <a:t>Диапазон мыслительного процесса :  </a:t>
            </a:r>
          </a:p>
          <a:p>
            <a:pPr>
              <a:buNone/>
            </a:pPr>
            <a:endParaRPr lang="ru-RU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 </a:t>
            </a:r>
            <a:r>
              <a:rPr lang="ru-RU" b="1" i="1" u="sng" dirty="0" smtClean="0">
                <a:solidFill>
                  <a:srgbClr val="FF0000"/>
                </a:solidFill>
              </a:rPr>
              <a:t>ЗНАНИЕ:</a:t>
            </a:r>
            <a:r>
              <a:rPr lang="ru-RU" i="1" u="sng" dirty="0" smtClean="0">
                <a:solidFill>
                  <a:srgbClr val="FF0000"/>
                </a:solidFill>
              </a:rPr>
              <a:t>  </a:t>
            </a:r>
            <a:r>
              <a:rPr lang="ru-RU" dirty="0" smtClean="0">
                <a:solidFill>
                  <a:srgbClr val="FF0000"/>
                </a:solidFill>
              </a:rPr>
              <a:t>способность воспроизвести информацию в той форме, в какой 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она была представлена, следование заданным эталонам («выучил – ответил»).  </a:t>
            </a:r>
          </a:p>
          <a:p>
            <a:pPr>
              <a:buNone/>
            </a:pPr>
            <a:r>
              <a:rPr lang="ru-RU" dirty="0" smtClean="0">
                <a:solidFill>
                  <a:srgbClr val="00B0F0"/>
                </a:solidFill>
              </a:rPr>
              <a:t>     </a:t>
            </a:r>
            <a:r>
              <a:rPr lang="ru-RU" b="1" i="1" u="sng" dirty="0" smtClean="0">
                <a:solidFill>
                  <a:srgbClr val="FFC000"/>
                </a:solidFill>
              </a:rPr>
              <a:t>ПОСТИЖЕНИЕ:  </a:t>
            </a:r>
            <a:r>
              <a:rPr lang="ru-RU" dirty="0" smtClean="0">
                <a:solidFill>
                  <a:srgbClr val="FFC000"/>
                </a:solidFill>
              </a:rPr>
              <a:t>способность переформулировать идею собственными </a:t>
            </a:r>
          </a:p>
          <a:p>
            <a:pPr>
              <a:buNone/>
            </a:pPr>
            <a:r>
              <a:rPr lang="ru-RU" dirty="0" smtClean="0">
                <a:solidFill>
                  <a:srgbClr val="FFC000"/>
                </a:solidFill>
              </a:rPr>
              <a:t>словами или иным способом («как ты это понимаешь, расскажи своими словами»).  </a:t>
            </a:r>
          </a:p>
          <a:p>
            <a:pPr>
              <a:buNone/>
            </a:pPr>
            <a:r>
              <a:rPr lang="ru-RU" dirty="0" smtClean="0"/>
              <a:t>  </a:t>
            </a:r>
            <a:r>
              <a:rPr lang="ru-RU" b="1" i="1" u="sng" dirty="0" smtClean="0">
                <a:solidFill>
                  <a:srgbClr val="FFFF00"/>
                </a:solidFill>
              </a:rPr>
              <a:t>ПРИЛОЖЕНИЕ:</a:t>
            </a:r>
            <a:r>
              <a:rPr lang="ru-RU" i="1" u="sng" dirty="0" smtClean="0">
                <a:solidFill>
                  <a:srgbClr val="FFFF00"/>
                </a:solidFill>
              </a:rPr>
              <a:t>  </a:t>
            </a:r>
            <a:r>
              <a:rPr lang="ru-RU" dirty="0" smtClean="0">
                <a:solidFill>
                  <a:srgbClr val="FFFF00"/>
                </a:solidFill>
              </a:rPr>
              <a:t>способность приложить полученные знания к другому 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случаю; решение новой задачи с использованием только что усвоенного 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приема.  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B0F0"/>
                </a:solidFill>
              </a:rPr>
              <a:t>    </a:t>
            </a:r>
            <a:r>
              <a:rPr lang="ru-RU" b="1" i="1" u="sng" dirty="0" smtClean="0">
                <a:solidFill>
                  <a:srgbClr val="00B0F0"/>
                </a:solidFill>
              </a:rPr>
              <a:t> </a:t>
            </a:r>
            <a:r>
              <a:rPr lang="ru-RU" b="1" i="1" u="sng" dirty="0" smtClean="0">
                <a:solidFill>
                  <a:srgbClr val="00B050"/>
                </a:solidFill>
              </a:rPr>
              <a:t>АНАЛИЗ:  </a:t>
            </a:r>
            <a:r>
              <a:rPr lang="ru-RU" dirty="0" smtClean="0">
                <a:solidFill>
                  <a:srgbClr val="00B050"/>
                </a:solidFill>
              </a:rPr>
              <a:t>умение найти причины, следствия и другие составные части 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</a:rPr>
              <a:t>сложной идеи. </a:t>
            </a:r>
          </a:p>
          <a:p>
            <a:pPr>
              <a:buNone/>
            </a:pPr>
            <a:r>
              <a:rPr lang="ru-RU" dirty="0" smtClean="0">
                <a:solidFill>
                  <a:schemeClr val="bg2"/>
                </a:solidFill>
              </a:rPr>
              <a:t>    </a:t>
            </a:r>
            <a:r>
              <a:rPr lang="ru-RU" b="1" i="1" u="sng" dirty="0" smtClean="0">
                <a:solidFill>
                  <a:srgbClr val="00B0F0"/>
                </a:solidFill>
              </a:rPr>
              <a:t>СИНТЕЗ:</a:t>
            </a:r>
            <a:r>
              <a:rPr lang="ru-RU" i="1" u="sng" dirty="0" smtClean="0">
                <a:solidFill>
                  <a:srgbClr val="00B0F0"/>
                </a:solidFill>
              </a:rPr>
              <a:t>  </a:t>
            </a:r>
            <a:r>
              <a:rPr lang="ru-RU" dirty="0" smtClean="0">
                <a:solidFill>
                  <a:srgbClr val="00B0F0"/>
                </a:solidFill>
              </a:rPr>
              <a:t>совмещение нескольких идей в одной новой; создание нового </a:t>
            </a:r>
          </a:p>
          <a:p>
            <a:pPr>
              <a:buNone/>
            </a:pPr>
            <a:r>
              <a:rPr lang="ru-RU" dirty="0" smtClean="0">
                <a:solidFill>
                  <a:srgbClr val="00B0F0"/>
                </a:solidFill>
              </a:rPr>
              <a:t>варианта старой идеи; перенос идеи из одной сферы или жанра в другую; ре-</a:t>
            </a:r>
          </a:p>
          <a:p>
            <a:pPr>
              <a:buNone/>
            </a:pPr>
            <a:r>
              <a:rPr lang="ru-RU" dirty="0" err="1" smtClean="0">
                <a:solidFill>
                  <a:srgbClr val="00B0F0"/>
                </a:solidFill>
              </a:rPr>
              <a:t>шение</a:t>
            </a:r>
            <a:r>
              <a:rPr lang="ru-RU" dirty="0" smtClean="0">
                <a:solidFill>
                  <a:srgbClr val="00B0F0"/>
                </a:solidFill>
              </a:rPr>
              <a:t> сложной задачи с привлечением нескольких идей.  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   </a:t>
            </a:r>
            <a:r>
              <a:rPr lang="ru-RU" b="1" i="1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ОЦЕНКА (вывод):</a:t>
            </a:r>
            <a:r>
              <a:rPr lang="ru-RU" i="1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способность оценить адекватность конкретной идеи или источника для объяснения какого-то тезиса. </a:t>
            </a:r>
            <a:endParaRPr lang="ru-RU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100" b="1" dirty="0" smtClean="0"/>
              <a:t>ТЕХНОЛОГИЯ «КРИТИЧЕСКОЕ МЫШЛЕНИЕ»</a:t>
            </a:r>
            <a:br>
              <a:rPr lang="ru-RU" sz="3100" b="1" dirty="0" smtClean="0"/>
            </a:br>
            <a:r>
              <a:rPr lang="ru-RU" sz="3100" b="1" dirty="0" smtClean="0"/>
              <a:t>немного теории</a:t>
            </a: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072098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5500" b="1" dirty="0" smtClean="0"/>
              <a:t>суть технологии: </a:t>
            </a:r>
          </a:p>
          <a:p>
            <a:pPr>
              <a:buNone/>
            </a:pPr>
            <a:endParaRPr lang="ru-RU" sz="4500" dirty="0" smtClean="0"/>
          </a:p>
          <a:p>
            <a:pPr>
              <a:buNone/>
            </a:pPr>
            <a:r>
              <a:rPr lang="ru-RU" sz="4500" dirty="0" smtClean="0"/>
              <a:t>три этапа (базовая модель ):  </a:t>
            </a:r>
          </a:p>
          <a:p>
            <a:pPr>
              <a:buNone/>
            </a:pPr>
            <a:r>
              <a:rPr lang="ru-RU" sz="4500" b="1" dirty="0" smtClean="0">
                <a:solidFill>
                  <a:schemeClr val="accent6">
                    <a:lumMod val="75000"/>
                  </a:schemeClr>
                </a:solidFill>
              </a:rPr>
              <a:t>ВЫЗОВ – ОСМЫСЛЕНИЕ (РЕАЛИЗАЦИЯ)  –  РАЗМЫШЛЕНИЕ (РЕФЛЕКСИЯ).</a:t>
            </a:r>
          </a:p>
          <a:p>
            <a:pPr>
              <a:buNone/>
            </a:pPr>
            <a:endParaRPr lang="ru-RU" sz="4500" dirty="0" smtClean="0"/>
          </a:p>
          <a:p>
            <a:pPr algn="just">
              <a:buNone/>
            </a:pPr>
            <a:r>
              <a:rPr lang="ru-RU" sz="4500" b="1" dirty="0" smtClean="0"/>
              <a:t>1</a:t>
            </a:r>
            <a:r>
              <a:rPr lang="ru-RU" sz="4500" b="1" dirty="0" smtClean="0">
                <a:solidFill>
                  <a:srgbClr val="FF0000"/>
                </a:solidFill>
              </a:rPr>
              <a:t>.  ВЫЗОВ (</a:t>
            </a:r>
            <a:r>
              <a:rPr lang="ru-RU" sz="4500" b="1" dirty="0" err="1" smtClean="0">
                <a:solidFill>
                  <a:srgbClr val="FF0000"/>
                </a:solidFill>
              </a:rPr>
              <a:t>evocation</a:t>
            </a:r>
            <a:r>
              <a:rPr lang="ru-RU" sz="4500" b="1" dirty="0" smtClean="0">
                <a:solidFill>
                  <a:srgbClr val="FF0000"/>
                </a:solidFill>
              </a:rPr>
              <a:t>): </a:t>
            </a:r>
            <a:r>
              <a:rPr lang="ru-RU" sz="4500" dirty="0" smtClean="0"/>
              <a:t>актуализация опорных знаний, формирование </a:t>
            </a:r>
          </a:p>
          <a:p>
            <a:pPr algn="just">
              <a:buNone/>
            </a:pPr>
            <a:r>
              <a:rPr lang="ru-RU" sz="4500" dirty="0" smtClean="0"/>
              <a:t>личностного интереса к получению новой информации, обоснование </a:t>
            </a:r>
            <a:r>
              <a:rPr lang="ru-RU" sz="4500" dirty="0" err="1" smtClean="0"/>
              <a:t>значи</a:t>
            </a:r>
            <a:r>
              <a:rPr lang="ru-RU" sz="4500" dirty="0" smtClean="0"/>
              <a:t>-</a:t>
            </a:r>
          </a:p>
          <a:p>
            <a:pPr algn="just">
              <a:buNone/>
            </a:pPr>
            <a:r>
              <a:rPr lang="ru-RU" sz="4500" dirty="0" smtClean="0"/>
              <a:t>мости изучения данной темы.   </a:t>
            </a:r>
          </a:p>
          <a:p>
            <a:pPr marL="514350" indent="-514350" algn="just">
              <a:buNone/>
            </a:pPr>
            <a:endParaRPr lang="ru-RU" sz="4500" dirty="0" smtClean="0"/>
          </a:p>
          <a:p>
            <a:pPr marL="0" indent="0" algn="just">
              <a:buNone/>
            </a:pPr>
            <a:r>
              <a:rPr lang="ru-RU" sz="4500" b="1" dirty="0" smtClean="0"/>
              <a:t>2. </a:t>
            </a:r>
            <a:r>
              <a:rPr lang="ru-RU" sz="4500" b="1" dirty="0" smtClean="0">
                <a:solidFill>
                  <a:srgbClr val="FFC000"/>
                </a:solidFill>
              </a:rPr>
              <a:t>РЕАЛИЗАЦИЯ (</a:t>
            </a:r>
            <a:r>
              <a:rPr lang="ru-RU" sz="4500" b="1" dirty="0" err="1" smtClean="0">
                <a:solidFill>
                  <a:srgbClr val="FFC000"/>
                </a:solidFill>
              </a:rPr>
              <a:t>realization</a:t>
            </a:r>
            <a:r>
              <a:rPr lang="ru-RU" sz="4500" b="1" dirty="0" smtClean="0">
                <a:solidFill>
                  <a:srgbClr val="FFC000"/>
                </a:solidFill>
              </a:rPr>
              <a:t> </a:t>
            </a:r>
            <a:r>
              <a:rPr lang="ru-RU" sz="4500" b="1" dirty="0" err="1" smtClean="0">
                <a:solidFill>
                  <a:srgbClr val="FFC000"/>
                </a:solidFill>
              </a:rPr>
              <a:t>of</a:t>
            </a:r>
            <a:r>
              <a:rPr lang="ru-RU" sz="4500" b="1" dirty="0" smtClean="0">
                <a:solidFill>
                  <a:srgbClr val="FFC000"/>
                </a:solidFill>
              </a:rPr>
              <a:t> </a:t>
            </a:r>
            <a:r>
              <a:rPr lang="ru-RU" sz="4500" b="1" dirty="0" err="1" smtClean="0">
                <a:solidFill>
                  <a:srgbClr val="FFC000"/>
                </a:solidFill>
              </a:rPr>
              <a:t>meaning</a:t>
            </a:r>
            <a:r>
              <a:rPr lang="ru-RU" sz="4500" b="1" dirty="0" smtClean="0">
                <a:solidFill>
                  <a:srgbClr val="FFC000"/>
                </a:solidFill>
              </a:rPr>
              <a:t>): </a:t>
            </a:r>
            <a:r>
              <a:rPr lang="ru-RU" sz="4500" dirty="0" smtClean="0"/>
              <a:t>активное получение информации (работа с текстом), сопоставление нового с тем, что уже известно, систематизация новой информации, отслеживание собственного понимания. </a:t>
            </a:r>
          </a:p>
          <a:p>
            <a:pPr marL="514350" indent="-514350" algn="just">
              <a:buAutoNum type="arabicPeriod" startAt="2"/>
            </a:pPr>
            <a:endParaRPr lang="ru-RU" sz="45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4500" b="1" dirty="0" smtClean="0"/>
              <a:t>3.  </a:t>
            </a:r>
            <a:r>
              <a:rPr lang="ru-RU" sz="4500" b="1" dirty="0" smtClean="0">
                <a:solidFill>
                  <a:srgbClr val="00B050"/>
                </a:solidFill>
              </a:rPr>
              <a:t>РЕФЛЕКСИЯ (</a:t>
            </a:r>
            <a:r>
              <a:rPr lang="ru-RU" sz="4500" b="1" dirty="0" err="1" smtClean="0">
                <a:solidFill>
                  <a:srgbClr val="00B050"/>
                </a:solidFill>
              </a:rPr>
              <a:t>reflection</a:t>
            </a:r>
            <a:r>
              <a:rPr lang="ru-RU" sz="4500" b="1" dirty="0" smtClean="0">
                <a:solidFill>
                  <a:srgbClr val="00B050"/>
                </a:solidFill>
              </a:rPr>
              <a:t>): </a:t>
            </a:r>
            <a:r>
              <a:rPr lang="ru-RU" sz="4500" dirty="0" smtClean="0"/>
              <a:t>суммирование и систематизация новой информации (продолжение начатого на предыдущем этапе), выработка собственного отношения к изучаемому материалу, формулирование вопросов для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4500" dirty="0" smtClean="0"/>
              <a:t>дальнейшей работы, анализ собственных мыслительных операций. </a:t>
            </a:r>
            <a:endParaRPr lang="ru-RU" sz="45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smtClean="0"/>
              <a:t>ТЕХНОЛОГИЯ «КРИТИЧЕСКОЕ МЫШЛЕНИЕ» немного теории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200" b="1" dirty="0" smtClean="0">
                <a:solidFill>
                  <a:srgbClr val="FF0000"/>
                </a:solidFill>
              </a:rPr>
              <a:t>Стадия ВЫЗОВ </a:t>
            </a:r>
          </a:p>
          <a:p>
            <a:endParaRPr lang="ru-RU" sz="2200" b="1" dirty="0" smtClean="0"/>
          </a:p>
          <a:p>
            <a:r>
              <a:rPr lang="ru-RU" sz="2200" dirty="0" smtClean="0"/>
              <a:t>должна возбудить у учащихся интерес к активному постижению материала.</a:t>
            </a:r>
          </a:p>
          <a:p>
            <a:endParaRPr lang="ru-RU" sz="2200" dirty="0" smtClean="0"/>
          </a:p>
          <a:p>
            <a:r>
              <a:rPr lang="ru-RU" sz="2200" dirty="0" smtClean="0"/>
              <a:t>учащиеся пытаются самостоятельно сформулировать цели и задачи обучения,  «настроиться» на тему занятия. </a:t>
            </a:r>
          </a:p>
          <a:p>
            <a:endParaRPr lang="ru-RU" sz="2200" dirty="0" smtClean="0"/>
          </a:p>
          <a:p>
            <a:r>
              <a:rPr lang="ru-RU" sz="2200" dirty="0" smtClean="0"/>
              <a:t>Преподаватель должен предложить вспомнить всё, что учащимся было известно до урока, помочь им точно и грамотно  «проложить курс», которым предстоит следовать на этом занятии. 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</TotalTime>
  <Words>4534</Words>
  <Application>Microsoft Office PowerPoint</Application>
  <PresentationFormat>Экран (4:3)</PresentationFormat>
  <Paragraphs>590</Paragraphs>
  <Slides>45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45</vt:i4>
      </vt:variant>
    </vt:vector>
  </HeadingPairs>
  <TitlesOfParts>
    <vt:vector size="50" baseType="lpstr">
      <vt:lpstr>Arial</vt:lpstr>
      <vt:lpstr>Calibri</vt:lpstr>
      <vt:lpstr>Times New Roman</vt:lpstr>
      <vt:lpstr>Wingdings</vt:lpstr>
      <vt:lpstr>Тема Office</vt:lpstr>
      <vt:lpstr> </vt:lpstr>
      <vt:lpstr>ВВЕДЕНИЕ</vt:lpstr>
      <vt:lpstr>Система контроля знаний</vt:lpstr>
      <vt:lpstr>ТЕХНОЛОГИЯ «КРИТИЧЕСКОЕ МЫШЛЕНИЕ» немного теории</vt:lpstr>
      <vt:lpstr>ТЕХНОЛОГИЯ «КРИТИЧЕСКОЕ МЫШЛЕНИЕ» немного теории</vt:lpstr>
      <vt:lpstr>ТЕХНОЛОГИЯ «КРИТИЧЕСКОЕ МЫШЛЕНИЕ» немного теории</vt:lpstr>
      <vt:lpstr>ТЕХНОЛОГИЯ «КРИТИЧЕСКОЕ МЫШЛЕНИЕ» теоретическая часть</vt:lpstr>
      <vt:lpstr>ТЕХНОЛОГИЯ «КРИТИЧЕСКОЕ МЫШЛЕНИЕ» немного теории</vt:lpstr>
      <vt:lpstr>ТЕХНОЛОГИЯ «КРИТИЧЕСКОЕ МЫШЛЕНИЕ» немного теории</vt:lpstr>
      <vt:lpstr>ТЕХНОЛОГИЯ «КРИТИЧЕСКОЕ МЫШЛЕНИЕ» немного теории</vt:lpstr>
      <vt:lpstr>ТЕХНОЛОГИЯ «КРИТИЧЕСКОЕ МЫШЛЕНИЕ» немного теории</vt:lpstr>
      <vt:lpstr>ТЕХНОЛОГИЯ «КРИТИЧЕСКОЕ МЫШЛЕНИЕ» немного теории</vt:lpstr>
      <vt:lpstr>ТЕХНОЛОГИЯ «КРИТИЧЕСКОЕ МЫШЛЕНИЕ» немного теории</vt:lpstr>
      <vt:lpstr>ТЕХНОЛОГИЯ «КРИТИЧЕСКОЕ МЫШЛЕНИЕ» немного теории</vt:lpstr>
      <vt:lpstr>ТЕХНОЛОГИЯ «КРИТИЧЕСКОЕ МЫШЛЕНИЕ» немного теории</vt:lpstr>
      <vt:lpstr>ТЕХНОЛОГИЯ «КРИТИЧЕСКОЕ МЫШЛЕНИЕ» немного теории</vt:lpstr>
      <vt:lpstr>ТЕХНОЛОГИЯ «КРИТИЧЕСКОЕ МЫШЛЕНИЕ» немного теории</vt:lpstr>
      <vt:lpstr>ТЕХНОЛОГИЯ «КРИТИЧЕСКОЕ МЫШЛЕНИЕ» немного теории</vt:lpstr>
      <vt:lpstr>ТЕХНОЛОГИЯ «КРИТИЧЕСКОЕ МЫШЛЕНИЕ» немного теории</vt:lpstr>
      <vt:lpstr>ТЕХНОЛОГИЯ «КРИТИЧЕСКОЕ МЫШЛЕНИЕ» немного теории</vt:lpstr>
      <vt:lpstr>ТЕХНОЛОГИЯ «КРИТИЧЕСКОЕ МЫШЛЕНИЕ» немного теории</vt:lpstr>
      <vt:lpstr>ТЕХНОЛОГИЯ «КРИТИЧЕСКОЕ МЫШЛЕНИЕ» немного теории</vt:lpstr>
      <vt:lpstr>ТЕХНОЛОГИЯ «КРИТИЧЕСКОЕ МЫШЛЕНИЕ» немного теории</vt:lpstr>
      <vt:lpstr>ТЕХНОЛОГИЯ «КРИТИЧЕСКОЕ МЫШЛЕНИЕ» немного теории</vt:lpstr>
      <vt:lpstr>ТЕХНОЛОГИЯ «КРИТИЧЕСКОЕ МЫШЛЕНИЕ» немного теории</vt:lpstr>
      <vt:lpstr>ТЕХНОЛОГИЯ «КРИТИЧЕСКОЕ МЫШЛЕНИЕ» немного теории</vt:lpstr>
      <vt:lpstr>ТЕХНОЛОГИЯ «КРИТИЧЕСКОЕ МЫШЛЕНИЕ» немного теории</vt:lpstr>
      <vt:lpstr>ТЕХНОЛОГИЯ «КРИТИЧЕСКОЕ МЫШЛЕНИЕ» немного теории</vt:lpstr>
      <vt:lpstr>ТЕХНОЛОГИЯ «КРИТИЧЕСКОЕ МЫШЛЕНИЕ» немного теории</vt:lpstr>
      <vt:lpstr>ТЕХНОЛОГИЯ «КРИТИЧЕСКОЕ МЫШЛЕНИЕ»- практическая применение</vt:lpstr>
      <vt:lpstr>ТЕХНОЛОГИЯ «КРИТИЧЕСКОЕ МЫШЛЕНИЕ» практическое применение</vt:lpstr>
      <vt:lpstr>ТЕХНОЛОГИЯ «КРИТИЧЕСКОЕ МЫШЛЕНИЕ» немного теории</vt:lpstr>
      <vt:lpstr>     </vt:lpstr>
      <vt:lpstr>ТЕХНОЛОГИЯ «КРИТИЧЕСКОЕ МЫШЛЕНИЕ» практическое применение</vt:lpstr>
      <vt:lpstr>ИСПОЛЬЗОВАНИЕ СИСТЕМЫ КОНТРОЛЯ ЗНАНИЙ В ПРОЦЕССЕ ПРЕПОДАВАНИЯ ДИСЦИПЛИНЫ «ПОЛИКЛИНИЧЕСКАЯ ТЕРАПИЯ»</vt:lpstr>
      <vt:lpstr>ИСПОЛЬЗОВАНИЕ СИСТЕМЫ КОНТРОЛЯ ЗНАНИЙ В ПРОЦЕССЕ ПРЕПОДАВАНИЯ ДИСЦИПЛИНЫ «ПОЛИКЛИНИЧЕСКАЯ ТЕРАПИЯ»</vt:lpstr>
      <vt:lpstr>ИСПОЛЬЗОВАНИЕ СИСТЕМЫ КОНТРОЛЯ ЗНАНИЙ В ПРОЦЕССЕ ПРЕПОДАВАНИЯ ДИСЦИПЛИНЫ «ПОЛИКЛИНИЧЕСКАЯ ТЕРАПИЯ»</vt:lpstr>
      <vt:lpstr>ИСПОЛЬЗОВАНИЕ СИСТЕМЫ КОНТРОЛЯ ЗНАНИЙ В ПРОЦЕССЕ ПРЕПОДАВАНИЯ ДИСЦИПЛИНЫ «ПОЛИКЛИНИЧЕСКАЯ ТЕРАПИЯ»</vt:lpstr>
      <vt:lpstr>ИСПОЛЬЗОВАНИЕ СИСТЕМЫ КОНТРОЛЯ ЗНАНИЙ В ПРОЦЕССЕ ПРЕПОДАВАНИЯ ДИСЦИПЛИНЫ «ПОЛИКЛИНИЧЕСКАЯ ТЕРАПИЯ»</vt:lpstr>
      <vt:lpstr>ИСПОЛЬЗОВАНИЕ СИСТЕМЫ КОНТРОЛЯ ЗНАНИЙ В ПРОЦЕССЕ ПРЕПОДАВАНИЯ ДИСЦИПЛИНЫ «ПОЛИКЛИНИЧЕСКАЯ ТЕРАПИЯ»</vt:lpstr>
      <vt:lpstr>ИСПОЛЬЗОВАНИЕ СИСТЕМЫ КОНТРОЛЯ ЗНАНИЙ В ПРОЦЕССЕ ПРЕПОДАВАНИЯ ДИСЦИПЛИНЫ «ПОЛИКЛИНИЧЕСКАЯ ТЕРАПИЯ»</vt:lpstr>
      <vt:lpstr>ИСПОЛЬЗОВАНИЕ СИСТЕМЫ КОНТРОЛЯ ЗНАНИЙ В ПРОЦЕССЕ ПРЕПОДАВАНИЯ ДИСЦИПЛИНЫ «ПОЛИКЛИНИЧЕСКАЯ ТЕРАПИЯ»</vt:lpstr>
      <vt:lpstr>ИСПОЛЬЗОВАНИЕ СИСТЕМЫ КОНТРОЛЯ ЗНАНИЙ В ПРОЦЕССЕ ПРЕПОДАВАНИЯ ДИСЦИПЛИНЫ «ПОЛИКЛИНИЧЕСКАЯ ТЕРАПИЯ»</vt:lpstr>
      <vt:lpstr>ИСПОЛЬЗОВАНИЕ СИСТЕМЫ КОНТРОЛЯ ЗНАНИЙ В ПРОЦЕССЕ ПРЕПОДАВАНИЯ ДИСЦИПЛИНЫ «ПОЛИКЛИНИЧЕСКАЯ ТЕРАПИЯ»</vt:lpstr>
      <vt:lpstr>ИСПОЛЬЗОВАНИЕ СИСТЕМЫ КОНТРОЛЯ ЗНАНИЙ В ПРОЦЕССЕ ПРЕПОДАВАНИЯ ДИСЦИПЛИНЫ «ПОЛИКЛИНИЧЕСКАЯ ТЕРАПИЯ»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Kab213</cp:lastModifiedBy>
  <cp:revision>84</cp:revision>
  <dcterms:created xsi:type="dcterms:W3CDTF">2020-12-26T09:01:22Z</dcterms:created>
  <dcterms:modified xsi:type="dcterms:W3CDTF">2021-05-31T06:32:37Z</dcterms:modified>
</cp:coreProperties>
</file>